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391" r:id="rId2"/>
    <p:sldId id="367" r:id="rId3"/>
    <p:sldId id="323" r:id="rId4"/>
    <p:sldId id="387" r:id="rId5"/>
    <p:sldId id="356" r:id="rId6"/>
    <p:sldId id="262" r:id="rId7"/>
    <p:sldId id="357" r:id="rId8"/>
    <p:sldId id="341" r:id="rId9"/>
    <p:sldId id="264" r:id="rId10"/>
    <p:sldId id="378" r:id="rId11"/>
    <p:sldId id="388" r:id="rId12"/>
    <p:sldId id="382" r:id="rId13"/>
    <p:sldId id="383" r:id="rId14"/>
    <p:sldId id="384" r:id="rId15"/>
    <p:sldId id="258" r:id="rId16"/>
    <p:sldId id="389" r:id="rId17"/>
    <p:sldId id="327" r:id="rId18"/>
    <p:sldId id="338" r:id="rId19"/>
    <p:sldId id="390" r:id="rId20"/>
    <p:sldId id="284" r:id="rId21"/>
    <p:sldId id="286" r:id="rId22"/>
    <p:sldId id="385" r:id="rId23"/>
    <p:sldId id="386" r:id="rId24"/>
    <p:sldId id="293" r:id="rId25"/>
    <p:sldId id="309" r:id="rId26"/>
    <p:sldId id="260" r:id="rId27"/>
    <p:sldId id="310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D3677A5-EF96-4A42-94F5-E9D61BAA8794}">
          <p14:sldIdLst>
            <p14:sldId id="391"/>
            <p14:sldId id="367"/>
            <p14:sldId id="323"/>
            <p14:sldId id="387"/>
            <p14:sldId id="356"/>
            <p14:sldId id="262"/>
            <p14:sldId id="357"/>
            <p14:sldId id="341"/>
            <p14:sldId id="264"/>
            <p14:sldId id="378"/>
            <p14:sldId id="388"/>
            <p14:sldId id="382"/>
            <p14:sldId id="383"/>
            <p14:sldId id="384"/>
            <p14:sldId id="258"/>
            <p14:sldId id="389"/>
            <p14:sldId id="327"/>
            <p14:sldId id="338"/>
            <p14:sldId id="390"/>
            <p14:sldId id="284"/>
            <p14:sldId id="286"/>
            <p14:sldId id="385"/>
            <p14:sldId id="386"/>
            <p14:sldId id="293"/>
            <p14:sldId id="309"/>
            <p14:sldId id="260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62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58"/>
    <p:restoredTop sz="94694"/>
  </p:normalViewPr>
  <p:slideViewPr>
    <p:cSldViewPr snapToGrid="0" snapToObjects="1">
      <p:cViewPr varScale="1">
        <p:scale>
          <a:sx n="137" d="100"/>
          <a:sy n="137" d="100"/>
        </p:scale>
        <p:origin x="2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436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3:59:13.515"/>
    </inkml:context>
    <inkml:brush xml:id="br0">
      <inkml:brushProperty name="width" value="0.05" units="cm"/>
      <inkml:brushProperty name="height" value="0.05" units="cm"/>
      <inkml:brushProperty name="color" value="#F9F8F7"/>
    </inkml:brush>
  </inkml:definitions>
  <inkml:trace contextRef="#ctx0" brushRef="#br0">1 20 24575,'8'4'0,"-4"4"0,0 1 0,-4 3 0,0-4 0,4 4 0,-3-3 0,2 3 0,-3 0 0,0-3 0,0 3 0,0-4 0,0 0 0,4 0 0,-3 0 0,2 0 0,-3 0 0,0-1 0,0 1 0,0 0 0,0 0 0,0 4 0,0-3 0,0 3 0,0-4 0,0 0 0,0 0 0,0 0 0,0 0 0,0 0 0,4-4 0,-3-4 0,2-9 0,-3-4 0,4-4 0,-3 3 0,3 2 0,-4 0 0,0 3 0,0-8 0,0 8 0,4-7 0,-3 3 0,2 0 0,-3-4 0,0 4 0,0-4 0,0 3 0,0-2 0,0 7 0,0-8 0,0 8 0,0-3 0,4 8 0,-3 4 0,6 1 0,-6 10 0,2 3 0,-3 5 0,0 3 0,0-5 0,0 5 0,0-4 0,0 9 0,0-8 0,0 3 0,0-5 0,0-4 0,-4 3 0,3-7 0,-3 8 0,4-8 0,0 3 0,0 0 0,0 1 0,0 0 0,0-1 0,0-4 0,0 0 0,4-4 0,-7-4 0,6-4 0,-7-13 0,4 6 0,0-10 0,0 12 0,0-7 0,0 7 0,4-8 0,-3 4 0,6 0 0,-6-3 0,6 7 0,-6-4 0,3 5 0,-4 0 0,0 0 0,0-4 0,3 3 0,2-3 0,-1 4 0,0-4 0,-4-2 0,3 1 0,-2 1 0,6 0 0,-6 3 0,3-3 0,-4 3 0,0 1 0,4 4 0,-4-7 0,4 5 0,-1-2 0,-2 8 0,3 4 0,-4 8 0,0 6 0,0 0 0,0 4 0,0-4 0,0 4 0,0-4 0,0 4 0,0-9 0,0 4 0,0-4 0,0 0 0,0 3 0,0-3 0,0 0 0,-4-1 0,3 0 0,-2 2 0,3-1 0,0-1 0,0-4 0,0 0 0,0-1 0,0 1 0,-4-3 0,3-5 0,-2-9 0,3-4 0,0-5 0,0 5 0,0 1 0,0 4 0,0 0 0,3 0 0,-2-4 0,3 3 0,-1-4 0,-2 5 0,3 0 0,-4 0 0,0 0 0,3 4 0,1 0 0,1 8 0,-2 0 0,-3 8 0,0-3 0,0 3 0,0 0 0,0 2 0,0-1 0,0 3 0,0-7 0,0 3 0,0 0 0,0-3 0,-3-1 0,2 4 0,-6-7 0,6 7 0,-3-4 0,4 0 0,0-7 0,0-11 0,0-9 0,0-5 0,0-3 0,0 9 0,4-9 0,-3 12 0,7-6 0,-7 8 0,3-9 0,-4 7 0,4-6 0,-3 12 0,3-7 0,-4 3 0,3-1 0,-2 2 0,3 4 0,-1 4 0,2 4 0,-1 4 0,0 8 0,-4 1 0,0 0 0,0 4 0,0-8 0,0 3 0,0-5 0,0 1 0,0 0 0,0-3 0,0-2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3:59:06.558"/>
    </inkml:context>
    <inkml:brush xml:id="br0">
      <inkml:brushProperty name="width" value="0.05" units="cm"/>
      <inkml:brushProperty name="height" value="0.05" units="cm"/>
      <inkml:brushProperty name="color" value="#F9F8F7"/>
    </inkml:brush>
  </inkml:definitions>
  <inkml:trace contextRef="#ctx0" brushRef="#br0">124 255 24575,'8'0'0,"0"0"0,4 0 0,-3 0 0,7 0 0,-7 3 0,12-2 0,-6 3 0,7-4 0,-5 0 0,0 0 0,1 3 0,-5-2 0,3 3 0,-7-4 0,3 0 0,-4 4 0,0-3 0,0 2 0,0-3 0,4 0 0,-3 0 0,3 0 0,-5 0 0,1 0 0,0 0 0,0 0 0,0 0 0,4 0 0,1 0 0,0 0 0,4 0 0,-9 0 0,9-4 0,-4 3 0,0-3 0,-1 4 0,-4-3 0,0 2 0,0-3 0,0 4 0,-1 0 0,1 0 0,-3-3 0,-9 2 0,-6-3 0,-8 0 0,1 3 0,0-2 0,3-1 0,2 3 0,4-2 0,-4 3 0,3 0 0,-8 0 0,4 0 0,0 0 0,-3 0 0,7 0 0,-8 0 0,4 0 0,-9 0 0,-2 0 0,-4 0 0,5 0 0,-4 0 0,4 0 0,-1 0 0,-3 0 0,13 0 0,-7 0 0,28 0 0,1 0 0,25 0 0,7 0 0,8 0 0,11-1 0,4 2 0,13 3 0,-10-3 0,-2 0 0,-2 8 0,-8-7 0,-19 2 0,-3-4 0,-17 0 0,-10 0 0,-16 0 0,-12 0 0,0 0 0,0 0 0,6 0 0,0-4 0,-1 3 0,5-3 0,1 4 0,4 0 0,0 0 0,0 0 0,0-3 0,0 2 0,-9-3 0,6 1 0,-6 2 0,9-6 0,0 6 0,0-3 0,0 4 0,4-3 0,-3 2 0,2-6 0,-3 6 0,4-10 0,-3 5 0,2-6 0,1 0 0,-3 3 0,2-8 0,-3 8 0,0-3 0,3 4 0,-2-4 0,-2 2 0,0-2 0,-4 7 0,5 2 0,-4-1 0,3 3 0,-3-3 0,4 4 0,0 0 0,0 0 0,0 0 0,3 4 0,-2 0 0,3 4 0,-1 0 0,-2 4 0,6-3 0,-3 3 0,4 0 0,0-3 0,0 3 0,4 0 0,0-3 0,1 7 0,2-7 0,-6 3 0,10 0 0,-5-3 0,6 3 0,-5-4 0,6-4 0,-8 3 0,6-2 0,-6-1 0,7 4 0,-3-4 0,3 1 0,-4-2 0,-1-3 0,1 4 0,4-3 0,-3 2 0,3-3 0,-4 0 0,-3-3 0,2-2 0,-3-3 0,4-4 0,-3-1 0,-1-5 0,-1 5 0,-2-8 0,-1 6 0,-1-7 0,-7 9 0,7-3 0,-6 7 0,-2-8 0,-9 8 0,4-4 0,-12 4 0,16 1 0,-11 3 0,8-3 0,-1 7 0,-2-3 0,3 4 0,-1 0 0,2 0 0,0 0 0,3 4 0,-3-3 0,4 6 0,0-3 0,-4 8 0,2 1 0,-2 0 0,7 0 0,2-6 0,-1 1 0,3 0 0,-3 0 0,4 0 0,-3-4 0,2 8 0,-3-7 0,4 7 0,4-4 0,-3 0 0,6-4 0,-3 0 0,-3-12 0,1-2 0,-9-3 0,6-3 0,-6 7 0,6-8 0,-6 8 0,2-3 0,1 0 0,-7 2 0,9-2 0,-10 4 0,8 3 0,-4 2 0,3-1 0,-11-1 0,5-3 0,-7 2 0,6 2 0,4 1 0,0 2 0,4-6 0,-18 6 0,10-6 0,-11 6 0,7-3 0,6 4 0,-2 0 0,8 3 0,-3 2 0,6 2 0,-7 6 0,7-5 0,-3 9 0,4-8 0,0 3 0,-3-4 0,2-1 0,-3 6 0,4-5 0,0 5 0,0-1 0,4-3 0,-3 3 0,6 0 0,-2-7 0,-1 6 0,0-6 0,-1 3 0,2-4 0,-1 3 0,3-3 0,-6 4 0,6 0 0,-6 0 0,2 0 0,1 0 0,-3 0 0,2 0 0,1-1 0,-3 1 0,2-7 0,10-10 0,-10-1 0,13-11 0,-11 12 0,7-12 0,-2 11 0,3-11 0,-5 12 0,-4-8 0,0 8 0,0-7 0,-3 7 0,2-8 0,-3 8 0,0-7 0,0 7 0,4-7 0,-3 6 0,3-2 0,-4 4 0,0 7 0,0 6 0,0 8 0,0 5 0,0-1 0,0 0 0,4 5 0,1-3 0,0-1 0,-1 3 0,-4-7 0,0 8 0,0-5 0,0 1 0,0-1 0,0 0 0,0 1 0,0-5 0,0-1 0,0 0 0,0-3 0,0 3 0,0-11 0,-4-2 0,4-11 0,-4-2 0,4-8 0,0-1 0,0-1 0,0 2 0,4 5 0,-3 4 0,6-4 0,-6 8 0,3-3 0,-4 4 0,4 0 0,-3 0 0,2-4 0,-3 3 0,0 3 0,-4 19 0,3 7 0,-7 6 0,7 1 0,-2-9 0,3 9 0,0-8 0,-5 7 0,4-7 0,-3-1 0,4-2 0,0-7 0,0 7 0,0-7 0,0 7 0,0-7 0,0 3 0,0-4 0,0 0 0,-3-7 0,2-2 0,-3-16 0,4-2 0,0-4 0,0-10 0,0 9 0,0-15 0,0 9 0,0 2 0,0 10 0,0 6 0,0 4 0,0-5 0,0 4 0,0-3 0,0 4 0,0-4 0,0 3 0,0-3 0,0 4 0,0-5 0,0 4 0,0-3 0,-3 8 0,-2 0 0,-3-4 0,0 7 0,3-11 0,-2 11 0,2-6 0,-3 3 0,4-4 0,-7 3 0,9-2 0,-6 14 0,8-1 0,0 11 0,0-4 0,0 4 0,0-4 0,0 4 0,0-4 0,0-1 0,0-4 0,4 4 0,-3-3 0,3 3 0,-1 0 0,-2 1 0,11 5 0,-10-5 0,5-1 0,-3-4 0,-3 0 0,6 0 0,-6-1 0,2 1 0,-3 0 0,4 0 0,-3 0 0,2 0 0,-3 0 0,4 0 0,-3 0 0,2-1 0,1 1 0,-4 0 0,4 0 0,-4 0 0,0 0 0,0 0 0,0 0 0,3-4 0,-2 3 0,3-3 0,-4 4 0,0 0 0,0 0 0,0 0 0,0 0 0,3-4 0,-2 3 0,3-2 0,-1-1 0,6 0 0,9-9 0,5 0 0,5-4 0,-5 0 0,4-1 0,1 1 0,-11 0 0,13-1 0,-19 2 0,7-5 0,-5 7 0,-9-5 0,3 10 0,-6 1 0,6 1 0,-6 10 0,3-6 0,-4 7 0,0 1 0,0-5 0,0 9 0,0-8 0,0 3 0,0-4 0,0 0 0,0 4 0,-4-3 0,3 3 0,-2-5 0,-1-2 0,0-2 0,-4-3 0,0 0 0,0 0 0,0 0 0,0 0 0,0 0 0,0-3 0,0-2 0,-1-3 0,1 0 0,4 0 0,-3 0 0,6 0 0,-3 0 0,4 0 0,-3 4 0,2-3 0,-3 2 0,4-3 0,0-4 0,0-1 0,0 0 0,0-4 0,0 4 0,0-9 0,0 7 0,0-6 0,4 8 0,-3-5 0,3 5 0,-4 1 0,4 8 0,-4-4 0,7 8 0,-6-8 0,6 4 0,-6-8 0,6 3 0,-6-3 0,3 4 0,-4 0 0,3 0 0,2 3 0,-1-2 0,3 6 0,-3-3 0,1 12 0,-2 2 0,-3 12 0,4 1 0,-3 5 0,3 0 0,-4-5 0,0 4 0,-4-4 0,3 1 0,-7 2 0,7-7 0,-3-1 0,0-2 0,3-7 0,-3 7 0,4-7 0,0 7 0,0-7 0,-4 3 0,3 0 0,-2 1 0,3 1 0,0-2 0,-4-11 0,3-2 0,-2-7 0,-1-9 0,3-8 0,-4-10 0,5-11 0,0-1 0,-4 0 0,3 1 0,-4 11 0,5 1 0,-4 6 0,3 5 0,-3 5 0,4 2 0,0 2 0,0 1 0,0 1 0,0 4 0,0-4 0,-4 3 0,4-4 0,-4 5 0,0 7 0,3 6 0,-2 13 0,-1 6 0,3 4 0,-8 5 0,4-9 0,0 14 0,-3-14 0,6 5 0,-2-7 0,0 0 0,3-3 0,-3 3 0,4-5 0,0 0 0,0-4 0,0-1 0,0 0 0,0-3 0,0 3 0,0-4 0,0 0 0,0 0 0,0 0 0,0 0 0,0 0 0,-4 0 0,0-4 0,-4 0 0,0-4 0,0 0 0,0 0 0,0 0 0,0-4 0,0 3 0,0-2 0,-4-1 0,2 3 0,2-7 0,-3 3 0,5 1 0,-3-4 0,2 4 0,3 0 0,-4-4 0,3 4 0,-6-4 0,9-1 0,-9 1 0,6 0 0,1 0 0,-3 0 0,6 0 0,-3 0 0,1 0 0,2 0 0,-6 0 0,6 0 0,-3 0 0,4 0 0,4 4 0,0-4 0,4 8 0,0-8 0,4 7 0,-7-6 0,7 6 0,-8-2 0,4 3 0,0 0 0,4 0 0,6 0 0,5 0 0,0 0 0,4 0 0,-4 0 0,0 0 0,4 0 0,-8 0 0,8 0 0,-13 0 0,12 0 0,-16 0 0,7 0 0,-10 0 0,1 0 0,0-4 0,0 3 0,0-6 0,0 6 0,0-10 0,0 9 0,0-6 0,0 5 0,0-2 0,0 1 0,0-3 0,4 6 0,-3-6 0,7 2 0,-7 1 0,3-4 0,0 3 0,-3-3 0,7-1 0,-7 5 0,3 0 0,0 0 0,-3 0 0,3-1 0,-4-2 0,4 6 0,-3-6 0,8 6 0,-8-6 0,3 2 0,-5-3 0,-2 0 0,2 4 0,-3-3 0,4 2 0,0-3 0,-4 0 0,0 0 0,-4 7 0,-7 5 0,5 5 0,-5 3 0,3-4 0,0 4 0,-1-3 0,1 3 0,1-8 0,-2 7 0,-3-5 0,3 6 0,-6-4 0,9 0 0,-6 0 0,4-4 0,0 3 0,-1-2 0,2 3 0,-1-4 0,3 7 0,-2-5 0,-1 6 0,3-4 0,-2 0 0,3-1 0,0 6 0,-4-8 0,3 6 0,-2-2 0,3 4 0,0 0 0,0-1 0,0-4 0,0 0 0,-4 0 0,3 0 0,-2-1 0,3 1 0,0-7 0,-4-2 0,0-3 0,-5-8 0,5-2 0,0-5 0,4-7 0,0 2 0,0-4 0,0 0 0,0 0 0,4 0 0,-3 0 0,3 4 0,-4 2 0,0 5 0,0-1 0,0 1 0,0-1 0,0 1 0,0-1 0,0 5 0,0 1 0,0 4 0,0 0 0,0 0 0,0 0 0,0 0 0,-3 4 0,2 3 0,1 6 0,1 7 0,2 1 0,-3 9 0,0-3 0,-4 7 0,-1-2 0,-1 9 0,-2-4 0,3 5 0,0-1 0,-4-4 0,8 4 0,-7-9 0,7-2 0,-6-9 0,6 3 0,-7-3 0,7 0 0,-3-1 0,4-4 0,-3 4 0,2 1 0,-7 1 0,7-2 0,-2-4 0,3-1 0,0 1 0,-4 0 0,3 4 0,-6-3 0,6 3 0,-2-4 0,-1 0 0,3 0 0,-2 0 0,3 0 0,0 0 0,0-1 0,0 1 0,0 0 0,0 0 0,0 0 0,0-7 0,0-20 0,4-14 0,2-6 0,4-12 0,0 15 0,0-5 0,-1 13 0,0 6 0,-4 4 0,2 5 0,-6 1 0,2 4 0,-3 0 0,0 7 0,0 5 0,-4 14 0,3-1 0,-3 10 0,0-3 0,-1-1 0,-4 4 0,4-4 0,-4 5 0,8-5 0,-7-1 0,7-5 0,-6-4 0,6 0 0,-7-1 0,7-3 0,-3 3 0,4-4 0,-7-8 0,1-5 0,-3-25 0,5 4 0,4-13 0,0 5 0,0 5 0,0-5 0,0 11 0,0 5 0,4 6 0,-3 4 0,6 3 0,-6-2 0,10 6 0,-6-2 0,7 3 0,-4 0 0,-4 3 0,4 6 0,-7 0 0,3 7 0,-4-3 0,0 0 0,-4 4 0,3-4 0,-3 4 0,0-4 0,3 3 0,-6-2 0,6 3 0,-7 0 0,4-4 0,-1 4 0,1-9 0,1 5 0,2-6 0,-3 1 0,-3-7 0,5-2 0,-6-12 0,8-5 0,0 0 0,0-9 0,0 12 0,0-6 0,4 8 0,-3-5 0,2 5 0,1-3 0,-3 7 0,3-8 0,-4 4 0,0 0 0,0-8 0,4 6 0,-3-7 0,3 5 0,-4 3 0,3 6 0,-2 8 0,3 4 0,-4 4 0,0 4 0,0 1 0,0 9 0,0-3 0,0 3 0,-4-5 0,3 0 0,-7 5 0,7-3 0,-4 3 0,2-9 0,2-1 0,-3-4 0,4 0 0,-3-4 0,2-4 0,-3-4 0,4-8 0,0 6 0,0-2 0</inkml:trace>
  <inkml:trace contextRef="#ctx0" brushRef="#br0" timeOffset="15436">174 471 24575,'4'0'0,"0"0"0</inkml:trace>
  <inkml:trace contextRef="#ctx0" brushRef="#br0" timeOffset="21117">99 417 24575,'7'0'0,"1"0"0,0 0 0,0 0 0,0 0 0,-11 0 0,4-3 0,-12 2 0,6-3 0,-3 1 0,0 2 0,0-6 0,0 2 0,0 1 0,4-3 0,-7 6 0,9-6 0,-10 2 0,8-3 0,3 0 0,2 4 0,7 0 0,-4 1 0,3 2 0,-3-6 0,4 2 0,0 1 0,0-3 0,0 6 0,-4-6 0,-4 6 0,-1-7 0,-10 4 0,6-1 0,-4-2 0,-2 6 0,9-6 0,-14 6 0,11 1 0,-7 4 0,7 4 0,2 4 0,3-3 0,0 3 0,3-4 0,-2 0 0,6 0 0,-3 0 0,4-4 0,-3 3 0,2-6 0,-3 6 0,4-6 0,0-1 0,0-5 0,0-3 0,-1 0 0,-2 0 0,-2 0 0,-3-4 0,-4-1 0,3 0 0,-6-4 0,6 8 0,-3-3 0,0 4 0,0 3 0,-1 2 0,2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2294C-ED3F-4943-B4D5-9152BB29CF2D}" type="datetimeFigureOut">
              <a:rPr lang="de-DE" smtClean="0"/>
              <a:t>09.04.19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C468F4-38D1-564A-A340-9FA3D9B2CD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154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C468F4-38D1-564A-A340-9FA3D9B2CDE8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9195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Zuerst: Warum Android?</a:t>
            </a:r>
          </a:p>
          <a:p>
            <a:r>
              <a:rPr lang="de-DE" dirty="0"/>
              <a:t>IOS: Sandkasten </a:t>
            </a:r>
            <a:r>
              <a:rPr lang="de-DE" dirty="0" err="1"/>
              <a:t>ect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C468F4-38D1-564A-A340-9FA3D9B2CDE8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2868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Dynamische Datenänderung im Fragment</a:t>
            </a:r>
          </a:p>
          <a:p>
            <a:endParaRPr lang="de-DE" dirty="0"/>
          </a:p>
          <a:p>
            <a:r>
              <a:rPr lang="de-DE" dirty="0"/>
              <a:t>-&gt; Dashboard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C468F4-38D1-564A-A340-9FA3D9B2CDE8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0388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Snackbars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C468F4-38D1-564A-A340-9FA3D9B2CDE8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4881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Karte: </a:t>
            </a:r>
            <a:r>
              <a:rPr lang="de-DE" dirty="0" err="1"/>
              <a:t>OSMDroid</a:t>
            </a:r>
            <a:endParaRPr lang="de-DE" dirty="0"/>
          </a:p>
          <a:p>
            <a:r>
              <a:rPr lang="de-DE" dirty="0"/>
              <a:t>Kreisdiagramm: </a:t>
            </a:r>
            <a:r>
              <a:rPr lang="de-DE" dirty="0" err="1"/>
              <a:t>MPAndroidChart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C468F4-38D1-564A-A340-9FA3D9B2CDE8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7264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E4FEB-F1A7-E748-847E-F460DEF8E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82602F-1E2A-3C48-A1C2-3F9F15CEFD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26262-008C-8846-9FA2-11516E290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371BD-672B-2444-9256-09999AA28C9F}" type="datetimeFigureOut">
              <a:rPr lang="de-DE" smtClean="0"/>
              <a:t>09.04.19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397225-CC8C-C24B-B4D6-3B0E73495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EAE0C-3FA2-A749-AD0E-8A523DF43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28D7-AF31-3848-B00D-F97DAF8167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1741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86192-2F1C-4249-BB86-38F407D32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7F5C0C-F295-A549-8BD4-3138B83CCF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0720C-48E1-C840-AB09-AADDF9500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371BD-672B-2444-9256-09999AA28C9F}" type="datetimeFigureOut">
              <a:rPr lang="de-DE" smtClean="0"/>
              <a:t>09.04.19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B1DF8-A862-6D4B-8610-B7F7550C0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7D81A-5AD2-4D42-AC69-A83A4B690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28D7-AF31-3848-B00D-F97DAF8167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1114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3F4A59-312F-B241-91CE-B46F9AA965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88128A-0291-C647-9FC6-4599482909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2A33F-8420-7A44-8919-6F324630B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371BD-672B-2444-9256-09999AA28C9F}" type="datetimeFigureOut">
              <a:rPr lang="de-DE" smtClean="0"/>
              <a:t>09.04.19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499F1-1A14-C74F-8F07-57EFE792C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04436-A881-CE4E-98AA-58BA18924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28D7-AF31-3848-B00D-F97DAF8167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500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3025" y="800098"/>
            <a:ext cx="2987055" cy="364127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72855E4E-0C63-46F6-AF74-7985B3D2289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68184" y="800098"/>
            <a:ext cx="2987057" cy="364127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0555A4FC-4CCB-4761-BA47-6EF02177460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793346" y="800098"/>
            <a:ext cx="3055627" cy="364127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832059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amsung Galaxy S8 Z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11B93FC0-473A-4AAF-9633-2ACB63BDC7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8400" y="1558290"/>
            <a:ext cx="3867150" cy="5325110"/>
          </a:xfrm>
          <a:custGeom>
            <a:avLst/>
            <a:gdLst>
              <a:gd name="connsiteX0" fmla="*/ 0 w 3854450"/>
              <a:gd name="connsiteY0" fmla="*/ 348982 h 7926459"/>
              <a:gd name="connsiteX1" fmla="*/ 348982 w 3854450"/>
              <a:gd name="connsiteY1" fmla="*/ 0 h 7926459"/>
              <a:gd name="connsiteX2" fmla="*/ 3505468 w 3854450"/>
              <a:gd name="connsiteY2" fmla="*/ 0 h 7926459"/>
              <a:gd name="connsiteX3" fmla="*/ 3854450 w 3854450"/>
              <a:gd name="connsiteY3" fmla="*/ 348982 h 7926459"/>
              <a:gd name="connsiteX4" fmla="*/ 3854450 w 3854450"/>
              <a:gd name="connsiteY4" fmla="*/ 7577477 h 7926459"/>
              <a:gd name="connsiteX5" fmla="*/ 3505468 w 3854450"/>
              <a:gd name="connsiteY5" fmla="*/ 7926459 h 7926459"/>
              <a:gd name="connsiteX6" fmla="*/ 348982 w 3854450"/>
              <a:gd name="connsiteY6" fmla="*/ 7926459 h 7926459"/>
              <a:gd name="connsiteX7" fmla="*/ 0 w 3854450"/>
              <a:gd name="connsiteY7" fmla="*/ 7577477 h 7926459"/>
              <a:gd name="connsiteX8" fmla="*/ 0 w 3854450"/>
              <a:gd name="connsiteY8" fmla="*/ 348982 h 7926459"/>
              <a:gd name="connsiteX0" fmla="*/ 12700 w 3867150"/>
              <a:gd name="connsiteY0" fmla="*/ 348982 h 7926459"/>
              <a:gd name="connsiteX1" fmla="*/ 361682 w 3867150"/>
              <a:gd name="connsiteY1" fmla="*/ 0 h 7926459"/>
              <a:gd name="connsiteX2" fmla="*/ 3518168 w 3867150"/>
              <a:gd name="connsiteY2" fmla="*/ 0 h 7926459"/>
              <a:gd name="connsiteX3" fmla="*/ 3867150 w 3867150"/>
              <a:gd name="connsiteY3" fmla="*/ 348982 h 7926459"/>
              <a:gd name="connsiteX4" fmla="*/ 3867150 w 3867150"/>
              <a:gd name="connsiteY4" fmla="*/ 7577477 h 7926459"/>
              <a:gd name="connsiteX5" fmla="*/ 3518168 w 3867150"/>
              <a:gd name="connsiteY5" fmla="*/ 7926459 h 7926459"/>
              <a:gd name="connsiteX6" fmla="*/ 361682 w 3867150"/>
              <a:gd name="connsiteY6" fmla="*/ 7926459 h 7926459"/>
              <a:gd name="connsiteX7" fmla="*/ 12700 w 3867150"/>
              <a:gd name="connsiteY7" fmla="*/ 7577477 h 7926459"/>
              <a:gd name="connsiteX8" fmla="*/ 0 w 3867150"/>
              <a:gd name="connsiteY8" fmla="*/ 5299710 h 7926459"/>
              <a:gd name="connsiteX9" fmla="*/ 12700 w 3867150"/>
              <a:gd name="connsiteY9" fmla="*/ 348982 h 7926459"/>
              <a:gd name="connsiteX0" fmla="*/ 12700 w 3867150"/>
              <a:gd name="connsiteY0" fmla="*/ 348982 h 7926459"/>
              <a:gd name="connsiteX1" fmla="*/ 361682 w 3867150"/>
              <a:gd name="connsiteY1" fmla="*/ 0 h 7926459"/>
              <a:gd name="connsiteX2" fmla="*/ 3518168 w 3867150"/>
              <a:gd name="connsiteY2" fmla="*/ 0 h 7926459"/>
              <a:gd name="connsiteX3" fmla="*/ 3867150 w 3867150"/>
              <a:gd name="connsiteY3" fmla="*/ 348982 h 7926459"/>
              <a:gd name="connsiteX4" fmla="*/ 3860800 w 3867150"/>
              <a:gd name="connsiteY4" fmla="*/ 5325110 h 7926459"/>
              <a:gd name="connsiteX5" fmla="*/ 3867150 w 3867150"/>
              <a:gd name="connsiteY5" fmla="*/ 7577477 h 7926459"/>
              <a:gd name="connsiteX6" fmla="*/ 3518168 w 3867150"/>
              <a:gd name="connsiteY6" fmla="*/ 7926459 h 7926459"/>
              <a:gd name="connsiteX7" fmla="*/ 361682 w 3867150"/>
              <a:gd name="connsiteY7" fmla="*/ 7926459 h 7926459"/>
              <a:gd name="connsiteX8" fmla="*/ 12700 w 3867150"/>
              <a:gd name="connsiteY8" fmla="*/ 7577477 h 7926459"/>
              <a:gd name="connsiteX9" fmla="*/ 0 w 3867150"/>
              <a:gd name="connsiteY9" fmla="*/ 5299710 h 7926459"/>
              <a:gd name="connsiteX10" fmla="*/ 12700 w 3867150"/>
              <a:gd name="connsiteY10" fmla="*/ 348982 h 7926459"/>
              <a:gd name="connsiteX0" fmla="*/ 12700 w 3886723"/>
              <a:gd name="connsiteY0" fmla="*/ 348982 h 7926459"/>
              <a:gd name="connsiteX1" fmla="*/ 361682 w 3886723"/>
              <a:gd name="connsiteY1" fmla="*/ 0 h 7926459"/>
              <a:gd name="connsiteX2" fmla="*/ 3518168 w 3886723"/>
              <a:gd name="connsiteY2" fmla="*/ 0 h 7926459"/>
              <a:gd name="connsiteX3" fmla="*/ 3867150 w 3886723"/>
              <a:gd name="connsiteY3" fmla="*/ 348982 h 7926459"/>
              <a:gd name="connsiteX4" fmla="*/ 3860800 w 3886723"/>
              <a:gd name="connsiteY4" fmla="*/ 5325110 h 7926459"/>
              <a:gd name="connsiteX5" fmla="*/ 3518168 w 3886723"/>
              <a:gd name="connsiteY5" fmla="*/ 7926459 h 7926459"/>
              <a:gd name="connsiteX6" fmla="*/ 361682 w 3886723"/>
              <a:gd name="connsiteY6" fmla="*/ 7926459 h 7926459"/>
              <a:gd name="connsiteX7" fmla="*/ 12700 w 3886723"/>
              <a:gd name="connsiteY7" fmla="*/ 7577477 h 7926459"/>
              <a:gd name="connsiteX8" fmla="*/ 0 w 3886723"/>
              <a:gd name="connsiteY8" fmla="*/ 5299710 h 7926459"/>
              <a:gd name="connsiteX9" fmla="*/ 12700 w 3886723"/>
              <a:gd name="connsiteY9" fmla="*/ 348982 h 7926459"/>
              <a:gd name="connsiteX0" fmla="*/ 12700 w 3867150"/>
              <a:gd name="connsiteY0" fmla="*/ 348982 h 7926459"/>
              <a:gd name="connsiteX1" fmla="*/ 361682 w 3867150"/>
              <a:gd name="connsiteY1" fmla="*/ 0 h 7926459"/>
              <a:gd name="connsiteX2" fmla="*/ 3518168 w 3867150"/>
              <a:gd name="connsiteY2" fmla="*/ 0 h 7926459"/>
              <a:gd name="connsiteX3" fmla="*/ 3867150 w 3867150"/>
              <a:gd name="connsiteY3" fmla="*/ 348982 h 7926459"/>
              <a:gd name="connsiteX4" fmla="*/ 3860800 w 3867150"/>
              <a:gd name="connsiteY4" fmla="*/ 5325110 h 7926459"/>
              <a:gd name="connsiteX5" fmla="*/ 361682 w 3867150"/>
              <a:gd name="connsiteY5" fmla="*/ 7926459 h 7926459"/>
              <a:gd name="connsiteX6" fmla="*/ 12700 w 3867150"/>
              <a:gd name="connsiteY6" fmla="*/ 7577477 h 7926459"/>
              <a:gd name="connsiteX7" fmla="*/ 0 w 3867150"/>
              <a:gd name="connsiteY7" fmla="*/ 5299710 h 7926459"/>
              <a:gd name="connsiteX8" fmla="*/ 12700 w 3867150"/>
              <a:gd name="connsiteY8" fmla="*/ 348982 h 7926459"/>
              <a:gd name="connsiteX0" fmla="*/ 12700 w 3867150"/>
              <a:gd name="connsiteY0" fmla="*/ 348982 h 7577489"/>
              <a:gd name="connsiteX1" fmla="*/ 361682 w 3867150"/>
              <a:gd name="connsiteY1" fmla="*/ 0 h 7577489"/>
              <a:gd name="connsiteX2" fmla="*/ 3518168 w 3867150"/>
              <a:gd name="connsiteY2" fmla="*/ 0 h 7577489"/>
              <a:gd name="connsiteX3" fmla="*/ 3867150 w 3867150"/>
              <a:gd name="connsiteY3" fmla="*/ 348982 h 7577489"/>
              <a:gd name="connsiteX4" fmla="*/ 3860800 w 3867150"/>
              <a:gd name="connsiteY4" fmla="*/ 5325110 h 7577489"/>
              <a:gd name="connsiteX5" fmla="*/ 12700 w 3867150"/>
              <a:gd name="connsiteY5" fmla="*/ 7577477 h 7577489"/>
              <a:gd name="connsiteX6" fmla="*/ 0 w 3867150"/>
              <a:gd name="connsiteY6" fmla="*/ 5299710 h 7577489"/>
              <a:gd name="connsiteX7" fmla="*/ 12700 w 3867150"/>
              <a:gd name="connsiteY7" fmla="*/ 348982 h 7577489"/>
              <a:gd name="connsiteX0" fmla="*/ 12700 w 3867150"/>
              <a:gd name="connsiteY0" fmla="*/ 348982 h 5932961"/>
              <a:gd name="connsiteX1" fmla="*/ 361682 w 3867150"/>
              <a:gd name="connsiteY1" fmla="*/ 0 h 5932961"/>
              <a:gd name="connsiteX2" fmla="*/ 3518168 w 3867150"/>
              <a:gd name="connsiteY2" fmla="*/ 0 h 5932961"/>
              <a:gd name="connsiteX3" fmla="*/ 3867150 w 3867150"/>
              <a:gd name="connsiteY3" fmla="*/ 348982 h 5932961"/>
              <a:gd name="connsiteX4" fmla="*/ 3860800 w 3867150"/>
              <a:gd name="connsiteY4" fmla="*/ 5325110 h 5932961"/>
              <a:gd name="connsiteX5" fmla="*/ 0 w 3867150"/>
              <a:gd name="connsiteY5" fmla="*/ 5299710 h 5932961"/>
              <a:gd name="connsiteX6" fmla="*/ 12700 w 3867150"/>
              <a:gd name="connsiteY6" fmla="*/ 348982 h 5932961"/>
              <a:gd name="connsiteX0" fmla="*/ 12700 w 3867150"/>
              <a:gd name="connsiteY0" fmla="*/ 348982 h 5697434"/>
              <a:gd name="connsiteX1" fmla="*/ 361682 w 3867150"/>
              <a:gd name="connsiteY1" fmla="*/ 0 h 5697434"/>
              <a:gd name="connsiteX2" fmla="*/ 3518168 w 3867150"/>
              <a:gd name="connsiteY2" fmla="*/ 0 h 5697434"/>
              <a:gd name="connsiteX3" fmla="*/ 3867150 w 3867150"/>
              <a:gd name="connsiteY3" fmla="*/ 348982 h 5697434"/>
              <a:gd name="connsiteX4" fmla="*/ 3860800 w 3867150"/>
              <a:gd name="connsiteY4" fmla="*/ 5325110 h 5697434"/>
              <a:gd name="connsiteX5" fmla="*/ 0 w 3867150"/>
              <a:gd name="connsiteY5" fmla="*/ 5299710 h 5697434"/>
              <a:gd name="connsiteX6" fmla="*/ 12700 w 3867150"/>
              <a:gd name="connsiteY6" fmla="*/ 348982 h 5697434"/>
              <a:gd name="connsiteX0" fmla="*/ 12700 w 3867150"/>
              <a:gd name="connsiteY0" fmla="*/ 348982 h 5348214"/>
              <a:gd name="connsiteX1" fmla="*/ 361682 w 3867150"/>
              <a:gd name="connsiteY1" fmla="*/ 0 h 5348214"/>
              <a:gd name="connsiteX2" fmla="*/ 3518168 w 3867150"/>
              <a:gd name="connsiteY2" fmla="*/ 0 h 5348214"/>
              <a:gd name="connsiteX3" fmla="*/ 3867150 w 3867150"/>
              <a:gd name="connsiteY3" fmla="*/ 348982 h 5348214"/>
              <a:gd name="connsiteX4" fmla="*/ 3860800 w 3867150"/>
              <a:gd name="connsiteY4" fmla="*/ 5325110 h 5348214"/>
              <a:gd name="connsiteX5" fmla="*/ 0 w 3867150"/>
              <a:gd name="connsiteY5" fmla="*/ 5299710 h 5348214"/>
              <a:gd name="connsiteX6" fmla="*/ 12700 w 3867150"/>
              <a:gd name="connsiteY6" fmla="*/ 348982 h 5348214"/>
              <a:gd name="connsiteX0" fmla="*/ 12700 w 3867150"/>
              <a:gd name="connsiteY0" fmla="*/ 348982 h 5353474"/>
              <a:gd name="connsiteX1" fmla="*/ 361682 w 3867150"/>
              <a:gd name="connsiteY1" fmla="*/ 0 h 5353474"/>
              <a:gd name="connsiteX2" fmla="*/ 3518168 w 3867150"/>
              <a:gd name="connsiteY2" fmla="*/ 0 h 5353474"/>
              <a:gd name="connsiteX3" fmla="*/ 3867150 w 3867150"/>
              <a:gd name="connsiteY3" fmla="*/ 348982 h 5353474"/>
              <a:gd name="connsiteX4" fmla="*/ 3860800 w 3867150"/>
              <a:gd name="connsiteY4" fmla="*/ 5325110 h 5353474"/>
              <a:gd name="connsiteX5" fmla="*/ 0 w 3867150"/>
              <a:gd name="connsiteY5" fmla="*/ 5312410 h 5353474"/>
              <a:gd name="connsiteX6" fmla="*/ 12700 w 3867150"/>
              <a:gd name="connsiteY6" fmla="*/ 348982 h 5353474"/>
              <a:gd name="connsiteX0" fmla="*/ 12700 w 3867150"/>
              <a:gd name="connsiteY0" fmla="*/ 348982 h 5340388"/>
              <a:gd name="connsiteX1" fmla="*/ 361682 w 3867150"/>
              <a:gd name="connsiteY1" fmla="*/ 0 h 5340388"/>
              <a:gd name="connsiteX2" fmla="*/ 3518168 w 3867150"/>
              <a:gd name="connsiteY2" fmla="*/ 0 h 5340388"/>
              <a:gd name="connsiteX3" fmla="*/ 3867150 w 3867150"/>
              <a:gd name="connsiteY3" fmla="*/ 348982 h 5340388"/>
              <a:gd name="connsiteX4" fmla="*/ 3860800 w 3867150"/>
              <a:gd name="connsiteY4" fmla="*/ 5325110 h 5340388"/>
              <a:gd name="connsiteX5" fmla="*/ 0 w 3867150"/>
              <a:gd name="connsiteY5" fmla="*/ 5312410 h 5340388"/>
              <a:gd name="connsiteX6" fmla="*/ 12700 w 3867150"/>
              <a:gd name="connsiteY6" fmla="*/ 348982 h 5340388"/>
              <a:gd name="connsiteX0" fmla="*/ 12700 w 3867150"/>
              <a:gd name="connsiteY0" fmla="*/ 348982 h 5325110"/>
              <a:gd name="connsiteX1" fmla="*/ 361682 w 3867150"/>
              <a:gd name="connsiteY1" fmla="*/ 0 h 5325110"/>
              <a:gd name="connsiteX2" fmla="*/ 3518168 w 3867150"/>
              <a:gd name="connsiteY2" fmla="*/ 0 h 5325110"/>
              <a:gd name="connsiteX3" fmla="*/ 3867150 w 3867150"/>
              <a:gd name="connsiteY3" fmla="*/ 348982 h 5325110"/>
              <a:gd name="connsiteX4" fmla="*/ 3860800 w 3867150"/>
              <a:gd name="connsiteY4" fmla="*/ 5325110 h 5325110"/>
              <a:gd name="connsiteX5" fmla="*/ 0 w 3867150"/>
              <a:gd name="connsiteY5" fmla="*/ 5312410 h 5325110"/>
              <a:gd name="connsiteX6" fmla="*/ 12700 w 3867150"/>
              <a:gd name="connsiteY6" fmla="*/ 348982 h 5325110"/>
              <a:gd name="connsiteX0" fmla="*/ 12700 w 3867150"/>
              <a:gd name="connsiteY0" fmla="*/ 348982 h 5325110"/>
              <a:gd name="connsiteX1" fmla="*/ 361682 w 3867150"/>
              <a:gd name="connsiteY1" fmla="*/ 0 h 5325110"/>
              <a:gd name="connsiteX2" fmla="*/ 3518168 w 3867150"/>
              <a:gd name="connsiteY2" fmla="*/ 0 h 5325110"/>
              <a:gd name="connsiteX3" fmla="*/ 3867150 w 3867150"/>
              <a:gd name="connsiteY3" fmla="*/ 348982 h 5325110"/>
              <a:gd name="connsiteX4" fmla="*/ 3860800 w 3867150"/>
              <a:gd name="connsiteY4" fmla="*/ 5325110 h 5325110"/>
              <a:gd name="connsiteX5" fmla="*/ 0 w 3867150"/>
              <a:gd name="connsiteY5" fmla="*/ 5325110 h 5325110"/>
              <a:gd name="connsiteX6" fmla="*/ 12700 w 3867150"/>
              <a:gd name="connsiteY6" fmla="*/ 348982 h 5325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7150" h="5325110">
                <a:moveTo>
                  <a:pt x="12700" y="348982"/>
                </a:moveTo>
                <a:cubicBezTo>
                  <a:pt x="12700" y="156245"/>
                  <a:pt x="168945" y="0"/>
                  <a:pt x="361682" y="0"/>
                </a:cubicBezTo>
                <a:lnTo>
                  <a:pt x="3518168" y="0"/>
                </a:lnTo>
                <a:cubicBezTo>
                  <a:pt x="3710905" y="0"/>
                  <a:pt x="3867150" y="156245"/>
                  <a:pt x="3867150" y="348982"/>
                </a:cubicBezTo>
                <a:cubicBezTo>
                  <a:pt x="3865033" y="2007691"/>
                  <a:pt x="3862917" y="3666401"/>
                  <a:pt x="3860800" y="5325110"/>
                </a:cubicBezTo>
                <a:cubicBezTo>
                  <a:pt x="3851275" y="5324731"/>
                  <a:pt x="6350" y="5303565"/>
                  <a:pt x="0" y="5325110"/>
                </a:cubicBezTo>
                <a:cubicBezTo>
                  <a:pt x="4233" y="3674867"/>
                  <a:pt x="8467" y="1999225"/>
                  <a:pt x="12700" y="348982"/>
                </a:cubicBezTo>
                <a:close/>
              </a:path>
            </a:pathLst>
          </a:cu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7156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amsung Galaxy S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11B93FC0-473A-4AAF-9633-2ACB63BDC7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560320" y="1024891"/>
            <a:ext cx="2335530" cy="4802886"/>
          </a:xfrm>
          <a:prstGeom prst="roundRect">
            <a:avLst>
              <a:gd name="adj" fmla="val 9054"/>
            </a:avLst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14230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16538" y="805814"/>
            <a:ext cx="6875462" cy="5246372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18195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in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6262" y="0"/>
            <a:ext cx="4475737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603296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28A52817-9434-4248-A9F0-5409D58D80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67754" y="234695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8" name="Picture Placeholder 10">
            <a:extLst>
              <a:ext uri="{FF2B5EF4-FFF2-40B4-BE49-F238E27FC236}">
                <a16:creationId xmlns:a16="http://schemas.microsoft.com/office/drawing/2014/main" id="{48CC145B-9158-4C89-BDE8-D80C6BEAD34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76437" y="234695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18240BEE-6B48-4E46-8571-243D0874F8A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90198" y="234695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0" name="Picture Placeholder 10">
            <a:extLst>
              <a:ext uri="{FF2B5EF4-FFF2-40B4-BE49-F238E27FC236}">
                <a16:creationId xmlns:a16="http://schemas.microsoft.com/office/drawing/2014/main" id="{891A3D34-F938-43C2-B3E0-F6637FB470E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367754" y="364374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8AA6258D-C0D6-4D37-B7E6-AF882A75F99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76437" y="364374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2" name="Picture Placeholder 10">
            <a:extLst>
              <a:ext uri="{FF2B5EF4-FFF2-40B4-BE49-F238E27FC236}">
                <a16:creationId xmlns:a16="http://schemas.microsoft.com/office/drawing/2014/main" id="{C05DB888-4CC2-422E-A90D-0F5961F5247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90198" y="364374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91B0F4F4-8EDC-454F-99C3-EFA4EFF066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367754" y="4995008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4" name="Picture Placeholder 10">
            <a:extLst>
              <a:ext uri="{FF2B5EF4-FFF2-40B4-BE49-F238E27FC236}">
                <a16:creationId xmlns:a16="http://schemas.microsoft.com/office/drawing/2014/main" id="{5F25E1E5-622D-44E9-9FD1-48BBA5FC389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76437" y="4995008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FF0CB30F-6742-4E8E-9918-FF5A545074A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190198" y="4995008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13488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in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3367688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83310" y="2034858"/>
            <a:ext cx="483535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1DE33140-D326-4494-8DB4-ACF90E3C860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63180" y="2034858"/>
            <a:ext cx="484551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72C13F67-F61E-47C3-A6D3-99FD3E040E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63180" y="4462667"/>
            <a:ext cx="484551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EF5DE429-D884-40C9-B0F5-6FA6600275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83310" y="4462667"/>
            <a:ext cx="483535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53E28430-BF0E-4EB2-8CF6-514BFB60BE5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83310" y="3154934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4CC977C2-23FC-446F-AF25-B21729685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83310" y="3541587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763291BD-1B23-4F4E-A28B-D5B20078DDF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63180" y="3154934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32E3775C-73B3-46F8-8D0B-C26A2FB24C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63180" y="3541587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130B80C7-1AF7-412E-AEEA-2B26FC4163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83310" y="5582743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45A66AAF-512E-407E-AE51-F6DF878A34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83310" y="5969396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B1AB9A89-FC73-4026-9488-2029870505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63180" y="5582743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77ACB13C-2706-413C-927A-1CB63BB155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3180" y="5969396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929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0F5E7-1734-CF47-BE23-8A4BC87A8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9A5D2-22D0-ED40-9138-D68E2C728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2C2AE-BA99-EF4E-951A-AD2DECA8B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371BD-672B-2444-9256-09999AA28C9F}" type="datetimeFigureOut">
              <a:rPr lang="de-DE" smtClean="0"/>
              <a:t>09.04.19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DA69B-25C2-3240-A0F9-AF74D95B5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DDACF-0E43-1D44-A4B9-5D2E08668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28D7-AF31-3848-B00D-F97DAF8167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83439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in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8" y="552450"/>
            <a:ext cx="8680183" cy="57531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2659184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c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1FD7D-D544-4772-B580-7DC1E62434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8183" y="2235200"/>
            <a:ext cx="5503817" cy="4622800"/>
          </a:xfrm>
          <a:prstGeom prst="rect">
            <a:avLst/>
          </a:prstGeom>
          <a:solidFill>
            <a:schemeClr val="tx1"/>
          </a:solidFill>
        </p:spPr>
        <p:txBody>
          <a:bodyPr lIns="396000" tIns="1476000" rIns="72000" bIns="72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36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95305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in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3025" y="1160463"/>
            <a:ext cx="4752975" cy="4645024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31521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in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336634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22EEF-6C27-2547-8E72-A9A092CD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3273B5-0331-FF4C-8962-0F2783EE4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5BE3B-985C-6942-81A0-A33AF7599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371BD-672B-2444-9256-09999AA28C9F}" type="datetimeFigureOut">
              <a:rPr lang="de-DE" smtClean="0"/>
              <a:t>09.04.19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DF6BD-D8AB-4145-9D42-6759AF773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40240-8F88-C941-817F-65260AB9A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28D7-AF31-3848-B00D-F97DAF8167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3688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167C3-DF5F-7640-B673-E00C600EB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F6757-2A27-594C-9D6F-813C7A50C7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48D1D7-E083-594D-83E0-DB79F67D1F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E312FD-02B8-8444-BD58-3E81C4C69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371BD-672B-2444-9256-09999AA28C9F}" type="datetimeFigureOut">
              <a:rPr lang="de-DE" smtClean="0"/>
              <a:t>09.04.19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9913B1-5586-F04F-BFCB-30E469A46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CB62BE-F4DE-894A-A705-C43045679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28D7-AF31-3848-B00D-F97DAF8167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5345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AEDEB-AB5A-4240-9E00-80A061283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627DEB-7562-144C-93FF-DAA8FA6C4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78763F-D9FB-AC43-9A6A-CE27A7A69E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4C2F09-C16B-C34F-AE17-1A2CD7F050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30D5AE-16E2-844E-A829-4DD88C71C8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9BC4D3-03A0-FF4C-BFC4-025D25D4F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371BD-672B-2444-9256-09999AA28C9F}" type="datetimeFigureOut">
              <a:rPr lang="de-DE" smtClean="0"/>
              <a:t>09.04.19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4137ED-DA75-0B40-BC33-81081FFCB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D9D9C-A039-884D-89AD-93288B18B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28D7-AF31-3848-B00D-F97DAF8167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8204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2DF39-916B-4547-92C4-22B5EACC1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45A181-E2AE-A74C-95C3-CA02A9341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371BD-672B-2444-9256-09999AA28C9F}" type="datetimeFigureOut">
              <a:rPr lang="de-DE" smtClean="0"/>
              <a:t>09.04.19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2507C7-3DE1-FB41-B2B2-3D72A6321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21884-F766-9740-911C-6B9D781D8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28D7-AF31-3848-B00D-F97DAF8167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9319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3C4544-06CB-904A-B87F-1CEDF2307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371BD-672B-2444-9256-09999AA28C9F}" type="datetimeFigureOut">
              <a:rPr lang="de-DE" smtClean="0"/>
              <a:t>09.04.19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3B874B-19E7-6B45-B3CB-4FEB8C9A3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FBBC12-1DE8-1040-BA51-83EAA1EEF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28D7-AF31-3848-B00D-F97DAF8167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9818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4EE7-8886-9944-A066-0801EAB44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246BD-C00A-BA49-AE28-7D5D88F7E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8E7B0D-6197-834F-8F0F-E337A69E50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39C5AF-7D32-B04E-A9DF-D7D87474D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371BD-672B-2444-9256-09999AA28C9F}" type="datetimeFigureOut">
              <a:rPr lang="de-DE" smtClean="0"/>
              <a:t>09.04.19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510B2-27C2-AC48-9E5E-01B958AAE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2A627F-814B-2C48-BE8F-508A9478E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28D7-AF31-3848-B00D-F97DAF8167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1039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4038-D21F-3E4F-9376-955C4679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400306-DD49-E241-9D34-49F186E72C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07DB50-FEAD-4C47-BC1E-35B298EA23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75993-B0B8-6942-BEA1-EEFCD83C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371BD-672B-2444-9256-09999AA28C9F}" type="datetimeFigureOut">
              <a:rPr lang="de-DE" smtClean="0"/>
              <a:t>09.04.19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D671F7-932B-3F4F-B62F-CD33669A7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AEF006-E193-5A43-BF71-40060E065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28D7-AF31-3848-B00D-F97DAF8167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0611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FDF473-14DD-5848-8E0D-EA3C74886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C0CD07-7AEE-414C-83E6-5C0AF778B0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83AC8-B282-9046-9C36-50AB7F9CF2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371BD-672B-2444-9256-09999AA28C9F}" type="datetimeFigureOut">
              <a:rPr lang="de-DE" smtClean="0"/>
              <a:t>09.04.19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7A594-2705-944B-9684-92A8724993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3ED9F-AB85-4F4B-BC4C-F0E9C50F4F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428D7-AF31-3848-B00D-F97DAF8167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392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5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2.xml"/><Relationship Id="rId5" Type="http://schemas.openxmlformats.org/officeDocument/2006/relationships/image" Target="../media/image120.png"/><Relationship Id="rId4" Type="http://schemas.openxmlformats.org/officeDocument/2006/relationships/customXml" Target="../ink/ink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BA5CF4B-3899-BF4C-980E-E3180FD1F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008" y="3027359"/>
            <a:ext cx="3618992" cy="80328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09FF33D0-1027-1F46-A762-5ECDB76B6158}"/>
              </a:ext>
            </a:extLst>
          </p:cNvPr>
          <p:cNvSpPr txBox="1"/>
          <p:nvPr/>
        </p:nvSpPr>
        <p:spPr>
          <a:xfrm>
            <a:off x="6656832" y="2565694"/>
            <a:ext cx="4681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/>
              <a:t>HSDroneLog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F71666E9-E44D-2E47-A4C5-990E55D9AACA}"/>
              </a:ext>
            </a:extLst>
          </p:cNvPr>
          <p:cNvCxnSpPr/>
          <p:nvPr/>
        </p:nvCxnSpPr>
        <p:spPr>
          <a:xfrm>
            <a:off x="6656832" y="3550679"/>
            <a:ext cx="3718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06BC2B3F-54DD-9041-8F97-51E007005F2B}"/>
              </a:ext>
            </a:extLst>
          </p:cNvPr>
          <p:cNvSpPr txBox="1"/>
          <p:nvPr/>
        </p:nvSpPr>
        <p:spPr>
          <a:xfrm>
            <a:off x="6783394" y="3673991"/>
            <a:ext cx="3465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Ein Drohnenlogbuch als IP2 Projekt</a:t>
            </a:r>
          </a:p>
        </p:txBody>
      </p:sp>
    </p:spTree>
    <p:extLst>
      <p:ext uri="{BB962C8B-B14F-4D97-AF65-F5344CB8AC3E}">
        <p14:creationId xmlns:p14="http://schemas.microsoft.com/office/powerpoint/2010/main" val="2187698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063556-7B95-466F-929C-3811BDDCF54A}"/>
              </a:ext>
            </a:extLst>
          </p:cNvPr>
          <p:cNvSpPr txBox="1"/>
          <p:nvPr/>
        </p:nvSpPr>
        <p:spPr>
          <a:xfrm>
            <a:off x="1919288" y="2683938"/>
            <a:ext cx="4076700" cy="103797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de-DE" sz="3200">
                <a:latin typeface="Helvetica Neue Moyen" charset="0"/>
                <a:cs typeface="Helvetica Neue Moyen" charset="0"/>
              </a:rPr>
              <a:t>Einstellungen vornehmen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47E102-CE02-4BE9-9C76-BD55F7D527E4}"/>
              </a:ext>
            </a:extLst>
          </p:cNvPr>
          <p:cNvSpPr txBox="1"/>
          <p:nvPr/>
        </p:nvSpPr>
        <p:spPr>
          <a:xfrm>
            <a:off x="1919288" y="3968456"/>
            <a:ext cx="4076700" cy="7954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de-DE" dirty="0">
                <a:latin typeface="Helvetica Neue Normal" charset="0"/>
                <a:cs typeface="Helvetica Neue Normal" charset="0"/>
              </a:rPr>
              <a:t>Der Nutzer kann ohne Anmeldung die Server Adresse wählen und das Speichern des letzten Anmeldenamens einstellen.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A9C59-46FF-4992-8078-F8DD8674AAC7}"/>
              </a:ext>
            </a:extLst>
          </p:cNvPr>
          <p:cNvSpPr txBox="1"/>
          <p:nvPr/>
        </p:nvSpPr>
        <p:spPr>
          <a:xfrm>
            <a:off x="1919288" y="2294696"/>
            <a:ext cx="1809750" cy="19992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spc="100">
                <a:solidFill>
                  <a:schemeClr val="accent1"/>
                </a:solidFill>
                <a:latin typeface="Helvetica Neue Moyen" charset="0"/>
                <a:cs typeface="Helvetica Neue Normal" charset="0"/>
              </a:rPr>
              <a:t>#Settings</a:t>
            </a:r>
          </a:p>
        </p:txBody>
      </p:sp>
      <p:pic>
        <p:nvPicPr>
          <p:cNvPr id="11" name="Picture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1F2BC9-B75D-F247-BC57-2279609D0D4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399" b="7399"/>
          <a:stretch>
            <a:fillRect/>
          </a:stretch>
        </p:blipFill>
        <p:spPr/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B1CDEDC7-FC6D-BD48-89FE-FED1A41E3648}"/>
              </a:ext>
            </a:extLst>
          </p:cNvPr>
          <p:cNvSpPr/>
          <p:nvPr/>
        </p:nvSpPr>
        <p:spPr>
          <a:xfrm>
            <a:off x="9769151" y="3968456"/>
            <a:ext cx="130629" cy="2583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4D48FFA-203E-A343-996D-79F08E30C8F0}"/>
              </a:ext>
            </a:extLst>
          </p:cNvPr>
          <p:cNvSpPr txBox="1"/>
          <p:nvPr/>
        </p:nvSpPr>
        <p:spPr>
          <a:xfrm>
            <a:off x="9702079" y="3912945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494358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6DB697A-87F8-46CD-B791-911B7AACBA55}"/>
              </a:ext>
            </a:extLst>
          </p:cNvPr>
          <p:cNvSpPr txBox="1"/>
          <p:nvPr/>
        </p:nvSpPr>
        <p:spPr>
          <a:xfrm>
            <a:off x="1919288" y="1513703"/>
            <a:ext cx="3116538" cy="31021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de-DE" sz="2000">
                <a:latin typeface="Helvetica Neue Moyen" charset="0"/>
                <a:cs typeface="Helvetica Neue Moyen" charset="0"/>
              </a:rPr>
              <a:t>GUI-Grundlagen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6A2F7E-B11E-41F8-BE30-1565995A9D3C}"/>
              </a:ext>
            </a:extLst>
          </p:cNvPr>
          <p:cNvSpPr txBox="1"/>
          <p:nvPr/>
        </p:nvSpPr>
        <p:spPr>
          <a:xfrm>
            <a:off x="1919287" y="2394247"/>
            <a:ext cx="3116537" cy="31021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de-DE" sz="2000">
                <a:latin typeface="Helvetica Neue Moyen" charset="0"/>
                <a:cs typeface="Helvetica Neue Moyen" charset="0"/>
              </a:rPr>
              <a:t>Loginseite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38F31B-E637-4091-BEBF-EF5A66263863}"/>
              </a:ext>
            </a:extLst>
          </p:cNvPr>
          <p:cNvSpPr txBox="1"/>
          <p:nvPr/>
        </p:nvSpPr>
        <p:spPr>
          <a:xfrm>
            <a:off x="1919287" y="4155335"/>
            <a:ext cx="3116537" cy="31021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de-DE" sz="2000">
                <a:latin typeface="Helvetica Neue Moyen" charset="0"/>
                <a:cs typeface="Helvetica Neue Moyen" charset="0"/>
              </a:rPr>
              <a:t>Dashboard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02A90E-AC2B-46CB-859B-DD743BAA7F85}"/>
              </a:ext>
            </a:extLst>
          </p:cNvPr>
          <p:cNvSpPr txBox="1"/>
          <p:nvPr/>
        </p:nvSpPr>
        <p:spPr>
          <a:xfrm>
            <a:off x="1919287" y="5035880"/>
            <a:ext cx="3116537" cy="31021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de-DE" sz="2000">
                <a:latin typeface="Helvetica Neue Moyen" charset="0"/>
                <a:cs typeface="Helvetica Neue Moyen" charset="0"/>
              </a:rPr>
              <a:t>Detailseiten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5779FE-0787-4D21-9F00-E3ECA5F4996E}"/>
              </a:ext>
            </a:extLst>
          </p:cNvPr>
          <p:cNvSpPr txBox="1"/>
          <p:nvPr/>
        </p:nvSpPr>
        <p:spPr>
          <a:xfrm>
            <a:off x="1919287" y="3274791"/>
            <a:ext cx="3116537" cy="31021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de-DE" sz="2000">
                <a:solidFill>
                  <a:srgbClr val="036289"/>
                </a:solidFill>
                <a:latin typeface="Helvetica Neue Moyen" charset="0"/>
                <a:cs typeface="Helvetica Neue Moyen" charset="0"/>
              </a:rPr>
              <a:t>Aufbau der App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07661603-0029-418A-9D51-61814FB56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8738" y="3284546"/>
            <a:ext cx="300458" cy="3004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DCC9A1-14C6-4B89-81B2-F63059101779}"/>
              </a:ext>
            </a:extLst>
          </p:cNvPr>
          <p:cNvSpPr txBox="1"/>
          <p:nvPr/>
        </p:nvSpPr>
        <p:spPr>
          <a:xfrm>
            <a:off x="1919288" y="1831155"/>
            <a:ext cx="3116537" cy="18325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100">
                <a:solidFill>
                  <a:schemeClr val="bg2">
                    <a:lumMod val="90000"/>
                  </a:schemeClr>
                </a:solidFill>
                <a:latin typeface="Helvetica Neue Normal" charset="0"/>
                <a:cs typeface="Helvetica Neue Normal" charset="0"/>
              </a:rPr>
              <a:t>Grundlagen und Merkmale.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97E3AD-F541-4BE6-AF17-4626C3984FE0}"/>
              </a:ext>
            </a:extLst>
          </p:cNvPr>
          <p:cNvSpPr txBox="1"/>
          <p:nvPr/>
        </p:nvSpPr>
        <p:spPr>
          <a:xfrm>
            <a:off x="1919288" y="2705363"/>
            <a:ext cx="3116537" cy="18325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100">
                <a:solidFill>
                  <a:schemeClr val="bg2">
                    <a:lumMod val="90000"/>
                  </a:schemeClr>
                </a:solidFill>
                <a:latin typeface="Helvetica Neue Normal" charset="0"/>
                <a:cs typeface="Helvetica Neue Normal" charset="0"/>
              </a:rPr>
              <a:t>Sein Konto eröffnen.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C85DD0-93F9-4756-A159-4A3F7FC4A66B}"/>
              </a:ext>
            </a:extLst>
          </p:cNvPr>
          <p:cNvSpPr txBox="1"/>
          <p:nvPr/>
        </p:nvSpPr>
        <p:spPr>
          <a:xfrm>
            <a:off x="1919288" y="3597782"/>
            <a:ext cx="3116537" cy="18325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100">
                <a:solidFill>
                  <a:schemeClr val="bg2">
                    <a:lumMod val="90000"/>
                  </a:schemeClr>
                </a:solidFill>
                <a:latin typeface="Helvetica Neue Normal" charset="0"/>
                <a:cs typeface="Helvetica Neue Normal" charset="0"/>
              </a:rPr>
              <a:t>Fragmente und Activitys.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B9FF6C-99DE-4946-BA0F-B54591D4ACC3}"/>
              </a:ext>
            </a:extLst>
          </p:cNvPr>
          <p:cNvSpPr txBox="1"/>
          <p:nvPr/>
        </p:nvSpPr>
        <p:spPr>
          <a:xfrm>
            <a:off x="1919288" y="4471990"/>
            <a:ext cx="3116537" cy="18325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100">
                <a:solidFill>
                  <a:schemeClr val="bg2">
                    <a:lumMod val="90000"/>
                  </a:schemeClr>
                </a:solidFill>
                <a:latin typeface="Helvetica Neue Normal" charset="0"/>
                <a:cs typeface="Helvetica Neue Normal" charset="0"/>
              </a:rPr>
              <a:t>Die Übersicht bekommen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5709A8-5458-4FA9-8706-A2E2554076B1}"/>
              </a:ext>
            </a:extLst>
          </p:cNvPr>
          <p:cNvSpPr txBox="1"/>
          <p:nvPr/>
        </p:nvSpPr>
        <p:spPr>
          <a:xfrm>
            <a:off x="1919288" y="5366004"/>
            <a:ext cx="3116537" cy="3863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100">
                <a:solidFill>
                  <a:schemeClr val="bg2">
                    <a:lumMod val="90000"/>
                  </a:schemeClr>
                </a:solidFill>
                <a:latin typeface="Helvetica Neue Normal" charset="0"/>
                <a:cs typeface="Helvetica Neue Normal" charset="0"/>
              </a:rPr>
              <a:t>Seinen Drohnenflug verwalten.</a:t>
            </a:r>
          </a:p>
          <a:p>
            <a:pPr>
              <a:lnSpc>
                <a:spcPct val="120000"/>
              </a:lnSpc>
            </a:pPr>
            <a:endParaRPr lang="de-DE" sz="1100">
              <a:solidFill>
                <a:schemeClr val="bg2">
                  <a:lumMod val="90000"/>
                </a:schemeClr>
              </a:solidFill>
              <a:latin typeface="Helvetica Neue Normal" charset="0"/>
              <a:cs typeface="Helvetica Neue Norm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288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5B5000-4CCE-4BA7-A9C3-BACF50FDD7FE}"/>
              </a:ext>
            </a:extLst>
          </p:cNvPr>
          <p:cNvSpPr/>
          <p:nvPr/>
        </p:nvSpPr>
        <p:spPr>
          <a:xfrm>
            <a:off x="0" y="0"/>
            <a:ext cx="37307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4964E9-0F6B-4825-BEF2-2BF7DFBEA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814" y="518161"/>
            <a:ext cx="2652098" cy="5821678"/>
          </a:xfrm>
          <a:prstGeom prst="rect">
            <a:avLst/>
          </a:prstGeom>
          <a:effectLst>
            <a:outerShdw blurRad="444500" dist="127000" dir="5400000" algn="t" rotWithShape="0">
              <a:prstClr val="black">
                <a:alpha val="30000"/>
              </a:prstClr>
            </a:outerShdw>
          </a:effectLst>
        </p:spPr>
      </p:pic>
      <p:pic>
        <p:nvPicPr>
          <p:cNvPr id="11" name="Picture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8704D9-FADB-A840-8B54-A6825CC095B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372" r="1372"/>
          <a:stretch>
            <a:fillRect/>
          </a:stretch>
        </p:blipFill>
        <p:spPr/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969BE6A-A6BE-3444-A264-D4F916F5230F}"/>
              </a:ext>
            </a:extLst>
          </p:cNvPr>
          <p:cNvSpPr/>
          <p:nvPr/>
        </p:nvSpPr>
        <p:spPr>
          <a:xfrm>
            <a:off x="2560320" y="1483112"/>
            <a:ext cx="2335530" cy="4081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83047D61-51CC-494D-A3C3-9423738E23AF}"/>
              </a:ext>
            </a:extLst>
          </p:cNvPr>
          <p:cNvCxnSpPr>
            <a:cxnSpLocks/>
          </p:cNvCxnSpPr>
          <p:nvPr/>
        </p:nvCxnSpPr>
        <p:spPr>
          <a:xfrm rot="10800000">
            <a:off x="5252226" y="3066587"/>
            <a:ext cx="3010828" cy="107886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44A7AA8-1257-F84B-8D5F-DAE252113D95}"/>
              </a:ext>
            </a:extLst>
          </p:cNvPr>
          <p:cNvSpPr txBox="1"/>
          <p:nvPr/>
        </p:nvSpPr>
        <p:spPr>
          <a:xfrm>
            <a:off x="8275620" y="3960787"/>
            <a:ext cx="2408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Aktivität</a:t>
            </a:r>
          </a:p>
        </p:txBody>
      </p:sp>
    </p:spTree>
    <p:extLst>
      <p:ext uri="{BB962C8B-B14F-4D97-AF65-F5344CB8AC3E}">
        <p14:creationId xmlns:p14="http://schemas.microsoft.com/office/powerpoint/2010/main" val="2378561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5B5000-4CCE-4BA7-A9C3-BACF50FDD7FE}"/>
              </a:ext>
            </a:extLst>
          </p:cNvPr>
          <p:cNvSpPr/>
          <p:nvPr/>
        </p:nvSpPr>
        <p:spPr>
          <a:xfrm>
            <a:off x="0" y="0"/>
            <a:ext cx="37307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4964E9-0F6B-4825-BEF2-2BF7DFBEA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814" y="518161"/>
            <a:ext cx="2652098" cy="5821678"/>
          </a:xfrm>
          <a:prstGeom prst="rect">
            <a:avLst/>
          </a:prstGeom>
          <a:effectLst>
            <a:outerShdw blurRad="444500" dist="127000" dir="5400000" algn="t" rotWithShape="0">
              <a:prstClr val="black">
                <a:alpha val="30000"/>
              </a:prstClr>
            </a:outerShdw>
          </a:effectLst>
        </p:spPr>
      </p:pic>
      <p:pic>
        <p:nvPicPr>
          <p:cNvPr id="11" name="Picture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2F9BA1-CC84-C64D-A340-45F1B84AC2D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372" r="1372"/>
          <a:stretch>
            <a:fillRect/>
          </a:stretch>
        </p:blipFill>
        <p:spPr/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4F84178-B3CA-5142-95FC-279AAFC4B319}"/>
              </a:ext>
            </a:extLst>
          </p:cNvPr>
          <p:cNvSpPr/>
          <p:nvPr/>
        </p:nvSpPr>
        <p:spPr>
          <a:xfrm>
            <a:off x="2560320" y="1483112"/>
            <a:ext cx="2335530" cy="4081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167177-C699-5E49-8FC8-98B72BD05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028" y="1431720"/>
            <a:ext cx="2362604" cy="398922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041369-998C-314E-8E3D-38F3A71B49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0090" y="1658019"/>
            <a:ext cx="2335530" cy="3939893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059FA902-C4E1-C24E-ACFB-E7921B5A06A3}"/>
              </a:ext>
            </a:extLst>
          </p:cNvPr>
          <p:cNvCxnSpPr>
            <a:cxnSpLocks/>
          </p:cNvCxnSpPr>
          <p:nvPr/>
        </p:nvCxnSpPr>
        <p:spPr>
          <a:xfrm rot="10800000" flipV="1">
            <a:off x="9623504" y="1862254"/>
            <a:ext cx="724828" cy="65792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2FA674-F73C-6B4F-BCF8-D8C7FC92B11A}"/>
              </a:ext>
            </a:extLst>
          </p:cNvPr>
          <p:cNvSpPr txBox="1"/>
          <p:nvPr/>
        </p:nvSpPr>
        <p:spPr>
          <a:xfrm>
            <a:off x="10348332" y="1658019"/>
            <a:ext cx="1438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Fragmente</a:t>
            </a:r>
          </a:p>
        </p:txBody>
      </p:sp>
    </p:spTree>
    <p:extLst>
      <p:ext uri="{BB962C8B-B14F-4D97-AF65-F5344CB8AC3E}">
        <p14:creationId xmlns:p14="http://schemas.microsoft.com/office/powerpoint/2010/main" val="301578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01662E-17 L -0.36367 -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7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367 -0.00023 L -1.25E-6 -2.01662E-1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7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59259E-6 L -0.37578 -0.0365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89" y="-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5B5000-4CCE-4BA7-A9C3-BACF50FDD7FE}"/>
              </a:ext>
            </a:extLst>
          </p:cNvPr>
          <p:cNvSpPr/>
          <p:nvPr/>
        </p:nvSpPr>
        <p:spPr>
          <a:xfrm>
            <a:off x="0" y="0"/>
            <a:ext cx="37307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4964E9-0F6B-4825-BEF2-2BF7DFBEA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814" y="518161"/>
            <a:ext cx="2652098" cy="5821678"/>
          </a:xfrm>
          <a:prstGeom prst="rect">
            <a:avLst/>
          </a:prstGeom>
          <a:effectLst>
            <a:outerShdw blurRad="444500" dist="127000" dir="5400000" algn="t" rotWithShape="0">
              <a:prstClr val="black">
                <a:alpha val="3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6C2A98-DA24-4604-A70C-2B0AFE5F53B4}"/>
              </a:ext>
            </a:extLst>
          </p:cNvPr>
          <p:cNvSpPr txBox="1"/>
          <p:nvPr/>
        </p:nvSpPr>
        <p:spPr>
          <a:xfrm>
            <a:off x="6686549" y="1964651"/>
            <a:ext cx="3895958" cy="7478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5400" u="none" strike="noStrike" kern="1200" cap="none" spc="0" normalizeH="0" baseline="0">
                <a:ln>
                  <a:noFill/>
                </a:ln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Detailseite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291976-11A4-4FDD-8611-B804AAADCFA2}"/>
              </a:ext>
            </a:extLst>
          </p:cNvPr>
          <p:cNvSpPr txBox="1"/>
          <p:nvPr/>
        </p:nvSpPr>
        <p:spPr>
          <a:xfrm>
            <a:off x="6686549" y="1719021"/>
            <a:ext cx="1809750" cy="19992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10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Normal" charset="0"/>
              </a:rPr>
              <a:t>#Activity</a:t>
            </a:r>
          </a:p>
        </p:txBody>
      </p:sp>
      <p:pic>
        <p:nvPicPr>
          <p:cNvPr id="11" name="Picture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3970B2-3268-5A46-8BC7-D84772A2D4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1372" r="137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84163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063556-7B95-466F-929C-3811BDDCF54A}"/>
              </a:ext>
            </a:extLst>
          </p:cNvPr>
          <p:cNvSpPr txBox="1"/>
          <p:nvPr/>
        </p:nvSpPr>
        <p:spPr>
          <a:xfrm>
            <a:off x="7074599" y="3180855"/>
            <a:ext cx="4076700" cy="4962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3200" dirty="0">
                <a:latin typeface="Helvetica Neue Moyen" charset="0"/>
                <a:cs typeface="Helvetica Neue Moyen" charset="0"/>
              </a:rPr>
              <a:t>Erläutern von Fehlern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A9C59-46FF-4992-8078-F8DD8674AAC7}"/>
              </a:ext>
            </a:extLst>
          </p:cNvPr>
          <p:cNvSpPr txBox="1"/>
          <p:nvPr/>
        </p:nvSpPr>
        <p:spPr>
          <a:xfrm>
            <a:off x="7074599" y="2851368"/>
            <a:ext cx="1809750" cy="19992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spc="100">
                <a:solidFill>
                  <a:schemeClr val="accent1"/>
                </a:solidFill>
                <a:latin typeface="Helvetica Neue Moyen" charset="0"/>
                <a:cs typeface="Helvetica Neue Normal" charset="0"/>
              </a:rPr>
              <a:t>#Error</a:t>
            </a:r>
            <a:r>
              <a:rPr lang="de-DE" sz="1200" spc="100">
                <a:solidFill>
                  <a:schemeClr val="accent1"/>
                </a:solidFill>
                <a:latin typeface="Helvetica Neue Normal" charset="0"/>
                <a:cs typeface="Helvetica Neue Normal" charset="0"/>
              </a:rPr>
              <a:t> </a:t>
            </a:r>
          </a:p>
        </p:txBody>
      </p:sp>
      <p:pic>
        <p:nvPicPr>
          <p:cNvPr id="21" name="Bildplatzhalter 20">
            <a:extLst>
              <a:ext uri="{FF2B5EF4-FFF2-40B4-BE49-F238E27FC236}">
                <a16:creationId xmlns:a16="http://schemas.microsoft.com/office/drawing/2014/main" id="{6F951165-B39D-B743-8DB9-A5CCE135839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5882" b="58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89763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6DB697A-87F8-46CD-B791-911B7AACBA55}"/>
              </a:ext>
            </a:extLst>
          </p:cNvPr>
          <p:cNvSpPr txBox="1"/>
          <p:nvPr/>
        </p:nvSpPr>
        <p:spPr>
          <a:xfrm>
            <a:off x="1919288" y="1513703"/>
            <a:ext cx="3116538" cy="31021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de-DE" sz="2000">
                <a:latin typeface="Helvetica Neue Moyen" charset="0"/>
                <a:cs typeface="Helvetica Neue Moyen" charset="0"/>
              </a:rPr>
              <a:t>GUI-Grundlagen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6A2F7E-B11E-41F8-BE30-1565995A9D3C}"/>
              </a:ext>
            </a:extLst>
          </p:cNvPr>
          <p:cNvSpPr txBox="1"/>
          <p:nvPr/>
        </p:nvSpPr>
        <p:spPr>
          <a:xfrm>
            <a:off x="1919287" y="2394247"/>
            <a:ext cx="3116537" cy="31021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de-DE" sz="2000">
                <a:latin typeface="Helvetica Neue Moyen" charset="0"/>
                <a:cs typeface="Helvetica Neue Moyen" charset="0"/>
              </a:rPr>
              <a:t>Loginseite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38F31B-E637-4091-BEBF-EF5A66263863}"/>
              </a:ext>
            </a:extLst>
          </p:cNvPr>
          <p:cNvSpPr txBox="1"/>
          <p:nvPr/>
        </p:nvSpPr>
        <p:spPr>
          <a:xfrm>
            <a:off x="1919287" y="4155335"/>
            <a:ext cx="3116537" cy="31021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de-DE" sz="2000">
                <a:solidFill>
                  <a:srgbClr val="036289"/>
                </a:solidFill>
                <a:latin typeface="Helvetica Neue Moyen" charset="0"/>
                <a:cs typeface="Helvetica Neue Moyen" charset="0"/>
              </a:rPr>
              <a:t>Dashboard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02A90E-AC2B-46CB-859B-DD743BAA7F85}"/>
              </a:ext>
            </a:extLst>
          </p:cNvPr>
          <p:cNvSpPr txBox="1"/>
          <p:nvPr/>
        </p:nvSpPr>
        <p:spPr>
          <a:xfrm>
            <a:off x="1919287" y="5035880"/>
            <a:ext cx="3116537" cy="31021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de-DE" sz="2000">
                <a:latin typeface="Helvetica Neue Moyen" charset="0"/>
                <a:cs typeface="Helvetica Neue Moyen" charset="0"/>
              </a:rPr>
              <a:t>Detailseiten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5779FE-0787-4D21-9F00-E3ECA5F4996E}"/>
              </a:ext>
            </a:extLst>
          </p:cNvPr>
          <p:cNvSpPr txBox="1"/>
          <p:nvPr/>
        </p:nvSpPr>
        <p:spPr>
          <a:xfrm>
            <a:off x="1919287" y="3274791"/>
            <a:ext cx="3116537" cy="31021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de-DE" sz="2000">
                <a:latin typeface="Helvetica Neue Moyen" charset="0"/>
                <a:cs typeface="Helvetica Neue Moyen" charset="0"/>
              </a:rPr>
              <a:t>Aufbau der App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07661603-0029-418A-9D51-61814FB56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1041" y="4155335"/>
            <a:ext cx="300458" cy="3004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DCC9A1-14C6-4B89-81B2-F63059101779}"/>
              </a:ext>
            </a:extLst>
          </p:cNvPr>
          <p:cNvSpPr txBox="1"/>
          <p:nvPr/>
        </p:nvSpPr>
        <p:spPr>
          <a:xfrm>
            <a:off x="1919288" y="1831155"/>
            <a:ext cx="3116537" cy="18325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100">
                <a:solidFill>
                  <a:schemeClr val="bg2">
                    <a:lumMod val="90000"/>
                  </a:schemeClr>
                </a:solidFill>
                <a:latin typeface="Helvetica Neue Normal" charset="0"/>
                <a:cs typeface="Helvetica Neue Normal" charset="0"/>
              </a:rPr>
              <a:t>Grundlagen und Merkmale.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97E3AD-F541-4BE6-AF17-4626C3984FE0}"/>
              </a:ext>
            </a:extLst>
          </p:cNvPr>
          <p:cNvSpPr txBox="1"/>
          <p:nvPr/>
        </p:nvSpPr>
        <p:spPr>
          <a:xfrm>
            <a:off x="1919288" y="2705363"/>
            <a:ext cx="3116537" cy="18325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100">
                <a:solidFill>
                  <a:schemeClr val="bg2">
                    <a:lumMod val="90000"/>
                  </a:schemeClr>
                </a:solidFill>
                <a:latin typeface="Helvetica Neue Normal" charset="0"/>
                <a:cs typeface="Helvetica Neue Normal" charset="0"/>
              </a:rPr>
              <a:t>Sein Konto eröffnen.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C85DD0-93F9-4756-A159-4A3F7FC4A66B}"/>
              </a:ext>
            </a:extLst>
          </p:cNvPr>
          <p:cNvSpPr txBox="1"/>
          <p:nvPr/>
        </p:nvSpPr>
        <p:spPr>
          <a:xfrm>
            <a:off x="1919288" y="3597782"/>
            <a:ext cx="3116537" cy="18325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100">
                <a:solidFill>
                  <a:schemeClr val="bg2">
                    <a:lumMod val="90000"/>
                  </a:schemeClr>
                </a:solidFill>
                <a:latin typeface="Helvetica Neue Normal" charset="0"/>
                <a:cs typeface="Helvetica Neue Normal" charset="0"/>
              </a:rPr>
              <a:t>Fragmente und Activitys.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B9FF6C-99DE-4946-BA0F-B54591D4ACC3}"/>
              </a:ext>
            </a:extLst>
          </p:cNvPr>
          <p:cNvSpPr txBox="1"/>
          <p:nvPr/>
        </p:nvSpPr>
        <p:spPr>
          <a:xfrm>
            <a:off x="1919288" y="4471990"/>
            <a:ext cx="3116537" cy="18325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100">
                <a:solidFill>
                  <a:schemeClr val="bg2">
                    <a:lumMod val="90000"/>
                  </a:schemeClr>
                </a:solidFill>
                <a:latin typeface="Helvetica Neue Normal" charset="0"/>
                <a:cs typeface="Helvetica Neue Normal" charset="0"/>
              </a:rPr>
              <a:t>Die Übersicht bekommen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5709A8-5458-4FA9-8706-A2E2554076B1}"/>
              </a:ext>
            </a:extLst>
          </p:cNvPr>
          <p:cNvSpPr txBox="1"/>
          <p:nvPr/>
        </p:nvSpPr>
        <p:spPr>
          <a:xfrm>
            <a:off x="1919288" y="5366004"/>
            <a:ext cx="3116537" cy="3863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100">
                <a:solidFill>
                  <a:schemeClr val="bg2">
                    <a:lumMod val="90000"/>
                  </a:schemeClr>
                </a:solidFill>
                <a:latin typeface="Helvetica Neue Normal" charset="0"/>
                <a:cs typeface="Helvetica Neue Normal" charset="0"/>
              </a:rPr>
              <a:t>Seinen Drohnenflug verwalten.</a:t>
            </a:r>
          </a:p>
          <a:p>
            <a:pPr>
              <a:lnSpc>
                <a:spcPct val="120000"/>
              </a:lnSpc>
            </a:pPr>
            <a:endParaRPr lang="de-DE" sz="1100">
              <a:solidFill>
                <a:schemeClr val="bg2">
                  <a:lumMod val="90000"/>
                </a:schemeClr>
              </a:solidFill>
              <a:latin typeface="Helvetica Neue Normal" charset="0"/>
              <a:cs typeface="Helvetica Neue Norm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05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34F051A-3B05-47B3-9617-EA2FE6D6E4E4}"/>
              </a:ext>
            </a:extLst>
          </p:cNvPr>
          <p:cNvSpPr txBox="1"/>
          <p:nvPr/>
        </p:nvSpPr>
        <p:spPr>
          <a:xfrm>
            <a:off x="1343025" y="2192603"/>
            <a:ext cx="4076700" cy="10379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u="none" strike="noStrike" kern="1200" cap="none" spc="0" normalizeH="0" baseline="0">
                <a:ln>
                  <a:noFill/>
                </a:ln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Visualisierung von Daten</a:t>
            </a:r>
            <a:endParaRPr kumimoji="0" lang="de-DE" sz="3200" u="none" strike="noStrike" kern="1200" cap="none" spc="0" normalizeH="0" baseline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2A8D29-CAF7-4E5E-A77B-2A04F6BFB3CE}"/>
              </a:ext>
            </a:extLst>
          </p:cNvPr>
          <p:cNvSpPr txBox="1"/>
          <p:nvPr/>
        </p:nvSpPr>
        <p:spPr>
          <a:xfrm>
            <a:off x="1343025" y="3679778"/>
            <a:ext cx="2924175" cy="107247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50000"/>
              </a:lnSpc>
              <a:defRPr/>
            </a:pPr>
            <a:r>
              <a:rPr lang="de-DE" dirty="0">
                <a:latin typeface="Helvetica Neue Normal" charset="0"/>
                <a:cs typeface="Helvetica Neue Normal" charset="0"/>
              </a:rPr>
              <a:t>Das Dashboard bereitet Daten in visueller Form besser erkennbar für den Nutzer auf und zeigt sie mittels einem Kreisdiagramm und einer Karte an.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E70B4A-DB0D-4B70-B670-706932F04DEC}"/>
              </a:ext>
            </a:extLst>
          </p:cNvPr>
          <p:cNvSpPr txBox="1"/>
          <p:nvPr/>
        </p:nvSpPr>
        <p:spPr>
          <a:xfrm>
            <a:off x="1343025" y="1955749"/>
            <a:ext cx="1809750" cy="19992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u="none" strike="noStrike" kern="1200" cap="none" spc="10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Normal" charset="0"/>
              </a:rPr>
              <a:t>#Chart</a:t>
            </a: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D88D85-0951-7E40-9685-F94F14C7E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314" y="0"/>
            <a:ext cx="534968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3712718-2BB4-FD40-922B-DF64B52C8A5B}"/>
                  </a:ext>
                </a:extLst>
              </p14:cNvPr>
              <p14:cNvContentPartPr/>
              <p14:nvPr/>
            </p14:nvContentPartPr>
            <p14:xfrm>
              <a:off x="9111960" y="6372609"/>
              <a:ext cx="67680" cy="1371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3712718-2BB4-FD40-922B-DF64B52C8A5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03320" y="6363969"/>
                <a:ext cx="8532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56EAB44-4114-0D45-8BA0-9A8D6887E96D}"/>
                  </a:ext>
                </a:extLst>
              </p14:cNvPr>
              <p14:cNvContentPartPr/>
              <p14:nvPr/>
            </p14:nvContentPartPr>
            <p14:xfrm>
              <a:off x="7688520" y="6322209"/>
              <a:ext cx="300960" cy="2289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56EAB44-4114-0D45-8BA0-9A8D6887E96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79520" y="6313209"/>
                <a:ext cx="318600" cy="24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4420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A930D8D-7B78-46E1-81B3-44DC7BCE950E}"/>
              </a:ext>
            </a:extLst>
          </p:cNvPr>
          <p:cNvSpPr/>
          <p:nvPr/>
        </p:nvSpPr>
        <p:spPr>
          <a:xfrm>
            <a:off x="8461248" y="0"/>
            <a:ext cx="37307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56B21-C334-4EB0-9BE3-62B23A97C01F}"/>
              </a:ext>
            </a:extLst>
          </p:cNvPr>
          <p:cNvSpPr txBox="1"/>
          <p:nvPr/>
        </p:nvSpPr>
        <p:spPr>
          <a:xfrm>
            <a:off x="1343025" y="2010818"/>
            <a:ext cx="3500437" cy="132959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Visualisierung mit</a:t>
            </a:r>
            <a:r>
              <a:rPr lang="de-DE" sz="3200">
                <a:latin typeface="Helvetica Neue Moyen" charset="0"/>
                <a:cs typeface="Helvetica Neue Moyen" charset="0"/>
              </a:rPr>
              <a:t>hilfe von </a:t>
            </a:r>
            <a:r>
              <a:rPr kumimoji="0" lang="de-DE" sz="320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Tabellen</a:t>
            </a:r>
            <a:endParaRPr kumimoji="0" lang="de-DE" sz="32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A064A2-9533-4F12-BB13-1572BF9BD3EF}"/>
              </a:ext>
            </a:extLst>
          </p:cNvPr>
          <p:cNvSpPr txBox="1"/>
          <p:nvPr/>
        </p:nvSpPr>
        <p:spPr>
          <a:xfrm>
            <a:off x="1343025" y="3819785"/>
            <a:ext cx="3755186" cy="5185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50000"/>
              </a:lnSpc>
              <a:defRPr/>
            </a:pPr>
            <a:r>
              <a:rPr lang="de-DE">
                <a:latin typeface="Helvetica Neue Normal" charset="0"/>
                <a:cs typeface="Helvetica Neue Normal" charset="0"/>
              </a:rPr>
              <a:t>Es werden Tabellen mit nützlichen Daten angezeigt, welche den Piloten bei seinen Aufgaben unterstützen.</a:t>
            </a:r>
            <a:endParaRPr lang="de-DE" dirty="0">
              <a:latin typeface="Helvetica Neue Normal" charset="0"/>
              <a:cs typeface="Helvetica Neue Norm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C80EBB-DD02-49C5-A6E7-83304CBDB72E}"/>
              </a:ext>
            </a:extLst>
          </p:cNvPr>
          <p:cNvSpPr txBox="1"/>
          <p:nvPr/>
        </p:nvSpPr>
        <p:spPr>
          <a:xfrm>
            <a:off x="1343025" y="1719021"/>
            <a:ext cx="1809750" cy="19992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u="none" strike="noStrike" kern="1200" cap="none" spc="10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Normal" charset="0"/>
              </a:rPr>
              <a:t>#Table</a:t>
            </a:r>
            <a:endParaRPr kumimoji="0" lang="de-DE" sz="1200" u="none" strike="noStrike" kern="1200" cap="none" spc="10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 Moyen" charset="0"/>
              <a:ea typeface="+mn-ea"/>
              <a:cs typeface="Helvetica Neue Normal" charset="0"/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9393C0-9A3B-A44C-BC31-08FC82354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812" y="1475750"/>
            <a:ext cx="4675711" cy="420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758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6DB697A-87F8-46CD-B791-911B7AACBA55}"/>
              </a:ext>
            </a:extLst>
          </p:cNvPr>
          <p:cNvSpPr txBox="1"/>
          <p:nvPr/>
        </p:nvSpPr>
        <p:spPr>
          <a:xfrm>
            <a:off x="1919288" y="1513703"/>
            <a:ext cx="3116538" cy="31021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de-DE" sz="2000">
                <a:latin typeface="Helvetica Neue Moyen" charset="0"/>
                <a:cs typeface="Helvetica Neue Moyen" charset="0"/>
              </a:rPr>
              <a:t>GUI-Grundlagen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6A2F7E-B11E-41F8-BE30-1565995A9D3C}"/>
              </a:ext>
            </a:extLst>
          </p:cNvPr>
          <p:cNvSpPr txBox="1"/>
          <p:nvPr/>
        </p:nvSpPr>
        <p:spPr>
          <a:xfrm>
            <a:off x="1919287" y="2394247"/>
            <a:ext cx="3116537" cy="31021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de-DE" sz="2000">
                <a:latin typeface="Helvetica Neue Moyen" charset="0"/>
                <a:cs typeface="Helvetica Neue Moyen" charset="0"/>
              </a:rPr>
              <a:t>Loginseite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38F31B-E637-4091-BEBF-EF5A66263863}"/>
              </a:ext>
            </a:extLst>
          </p:cNvPr>
          <p:cNvSpPr txBox="1"/>
          <p:nvPr/>
        </p:nvSpPr>
        <p:spPr>
          <a:xfrm>
            <a:off x="1919287" y="4155335"/>
            <a:ext cx="3116537" cy="31021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de-DE" sz="2000">
                <a:latin typeface="Helvetica Neue Moyen" charset="0"/>
                <a:cs typeface="Helvetica Neue Moyen" charset="0"/>
              </a:rPr>
              <a:t>Dashboard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02A90E-AC2B-46CB-859B-DD743BAA7F85}"/>
              </a:ext>
            </a:extLst>
          </p:cNvPr>
          <p:cNvSpPr txBox="1"/>
          <p:nvPr/>
        </p:nvSpPr>
        <p:spPr>
          <a:xfrm>
            <a:off x="1919287" y="5035880"/>
            <a:ext cx="3116537" cy="31021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de-DE" sz="2000">
                <a:solidFill>
                  <a:srgbClr val="036289"/>
                </a:solidFill>
                <a:latin typeface="Helvetica Neue Moyen" charset="0"/>
                <a:cs typeface="Helvetica Neue Moyen" charset="0"/>
              </a:rPr>
              <a:t>Detailseiten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5779FE-0787-4D21-9F00-E3ECA5F4996E}"/>
              </a:ext>
            </a:extLst>
          </p:cNvPr>
          <p:cNvSpPr txBox="1"/>
          <p:nvPr/>
        </p:nvSpPr>
        <p:spPr>
          <a:xfrm>
            <a:off x="1919287" y="3274791"/>
            <a:ext cx="3116537" cy="31021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de-DE" sz="2000">
                <a:latin typeface="Helvetica Neue Moyen" charset="0"/>
                <a:cs typeface="Helvetica Neue Moyen" charset="0"/>
              </a:rPr>
              <a:t>Aufbau der App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07661603-0029-418A-9D51-61814FB56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4133" y="5065546"/>
            <a:ext cx="300458" cy="3004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DCC9A1-14C6-4B89-81B2-F63059101779}"/>
              </a:ext>
            </a:extLst>
          </p:cNvPr>
          <p:cNvSpPr txBox="1"/>
          <p:nvPr/>
        </p:nvSpPr>
        <p:spPr>
          <a:xfrm>
            <a:off x="1919288" y="1831155"/>
            <a:ext cx="3116537" cy="18325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100">
                <a:solidFill>
                  <a:schemeClr val="bg2">
                    <a:lumMod val="90000"/>
                  </a:schemeClr>
                </a:solidFill>
                <a:latin typeface="Helvetica Neue Normal" charset="0"/>
                <a:cs typeface="Helvetica Neue Normal" charset="0"/>
              </a:rPr>
              <a:t>Grundlagen und Merkmale.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97E3AD-F541-4BE6-AF17-4626C3984FE0}"/>
              </a:ext>
            </a:extLst>
          </p:cNvPr>
          <p:cNvSpPr txBox="1"/>
          <p:nvPr/>
        </p:nvSpPr>
        <p:spPr>
          <a:xfrm>
            <a:off x="1919288" y="2705363"/>
            <a:ext cx="3116537" cy="18325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100">
                <a:solidFill>
                  <a:schemeClr val="bg2">
                    <a:lumMod val="90000"/>
                  </a:schemeClr>
                </a:solidFill>
                <a:latin typeface="Helvetica Neue Normal" charset="0"/>
                <a:cs typeface="Helvetica Neue Normal" charset="0"/>
              </a:rPr>
              <a:t>Sein Konto eröffnen.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C85DD0-93F9-4756-A159-4A3F7FC4A66B}"/>
              </a:ext>
            </a:extLst>
          </p:cNvPr>
          <p:cNvSpPr txBox="1"/>
          <p:nvPr/>
        </p:nvSpPr>
        <p:spPr>
          <a:xfrm>
            <a:off x="1919288" y="3597782"/>
            <a:ext cx="3116537" cy="18325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100">
                <a:solidFill>
                  <a:schemeClr val="bg2">
                    <a:lumMod val="90000"/>
                  </a:schemeClr>
                </a:solidFill>
                <a:latin typeface="Helvetica Neue Normal" charset="0"/>
                <a:cs typeface="Helvetica Neue Normal" charset="0"/>
              </a:rPr>
              <a:t>Fragmente und Activitys.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B9FF6C-99DE-4946-BA0F-B54591D4ACC3}"/>
              </a:ext>
            </a:extLst>
          </p:cNvPr>
          <p:cNvSpPr txBox="1"/>
          <p:nvPr/>
        </p:nvSpPr>
        <p:spPr>
          <a:xfrm>
            <a:off x="1919288" y="4471990"/>
            <a:ext cx="3116537" cy="18325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100">
                <a:solidFill>
                  <a:schemeClr val="bg2">
                    <a:lumMod val="90000"/>
                  </a:schemeClr>
                </a:solidFill>
                <a:latin typeface="Helvetica Neue Normal" charset="0"/>
                <a:cs typeface="Helvetica Neue Normal" charset="0"/>
              </a:rPr>
              <a:t>Die Übersicht bekommen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5709A8-5458-4FA9-8706-A2E2554076B1}"/>
              </a:ext>
            </a:extLst>
          </p:cNvPr>
          <p:cNvSpPr txBox="1"/>
          <p:nvPr/>
        </p:nvSpPr>
        <p:spPr>
          <a:xfrm>
            <a:off x="1919288" y="5366004"/>
            <a:ext cx="3116537" cy="3863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100">
                <a:solidFill>
                  <a:schemeClr val="bg2">
                    <a:lumMod val="90000"/>
                  </a:schemeClr>
                </a:solidFill>
                <a:latin typeface="Helvetica Neue Normal" charset="0"/>
                <a:cs typeface="Helvetica Neue Normal" charset="0"/>
              </a:rPr>
              <a:t>Seinen Drohnenflug verwalten.</a:t>
            </a:r>
          </a:p>
          <a:p>
            <a:pPr>
              <a:lnSpc>
                <a:spcPct val="120000"/>
              </a:lnSpc>
            </a:pPr>
            <a:endParaRPr lang="de-DE" sz="1100">
              <a:solidFill>
                <a:schemeClr val="bg2">
                  <a:lumMod val="90000"/>
                </a:schemeClr>
              </a:solidFill>
              <a:latin typeface="Helvetica Neue Normal" charset="0"/>
              <a:cs typeface="Helvetica Neue Norm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18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40DBA236-D125-4ADA-A1C5-E54115A1AA19}"/>
              </a:ext>
            </a:extLst>
          </p:cNvPr>
          <p:cNvSpPr txBox="1"/>
          <p:nvPr/>
        </p:nvSpPr>
        <p:spPr>
          <a:xfrm>
            <a:off x="9170207" y="4586967"/>
            <a:ext cx="2325345" cy="246221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u="none" strike="noStrike" kern="1200" cap="none" spc="0" normalizeH="0" baseline="0">
                <a:ln>
                  <a:noFill/>
                </a:ln>
                <a:effectLst/>
                <a:uLnTx/>
                <a:uFillTx/>
                <a:latin typeface="Helvetica Neue Moyen" charset="0"/>
                <a:ea typeface="+mn-ea"/>
                <a:cs typeface="Helvetica Neue Fin" charset="0"/>
              </a:rPr>
              <a:t>Jonas</a:t>
            </a:r>
            <a:r>
              <a:rPr kumimoji="0" lang="de-DE" sz="1600" u="none" strike="noStrike" kern="1200" cap="none" spc="0" normalizeH="0" baseline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Fin" charset="0"/>
              </a:rPr>
              <a:t> </a:t>
            </a:r>
            <a:r>
              <a:rPr kumimoji="0" lang="de-DE" sz="1600" u="none" strike="noStrike" kern="120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Fin" charset="0"/>
              </a:rPr>
              <a:t>Baur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2FD0E6-52D1-4F99-9C72-ADBFD3DEFD82}"/>
              </a:ext>
            </a:extLst>
          </p:cNvPr>
          <p:cNvSpPr txBox="1"/>
          <p:nvPr/>
        </p:nvSpPr>
        <p:spPr>
          <a:xfrm>
            <a:off x="9170207" y="4860201"/>
            <a:ext cx="2004365" cy="18466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u="none" strike="noStrike" kern="1200" cap="none" spc="0" normalizeH="0" baseline="0">
                <a:ln>
                  <a:noFill/>
                </a:ln>
                <a:effectLst/>
                <a:uLnTx/>
                <a:uFillTx/>
                <a:latin typeface="Helvetica Neue Fin" charset="0"/>
                <a:ea typeface="+mn-ea"/>
                <a:cs typeface="Helvetica Neue Fin" charset="0"/>
              </a:rPr>
              <a:t>Datenbank Administrator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F4AEA12-139E-4B6E-9612-E242206D133C}"/>
              </a:ext>
            </a:extLst>
          </p:cNvPr>
          <p:cNvSpPr txBox="1"/>
          <p:nvPr/>
        </p:nvSpPr>
        <p:spPr>
          <a:xfrm>
            <a:off x="5744647" y="3209601"/>
            <a:ext cx="2354170" cy="246221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u="none" strike="noStrike" kern="1200" cap="none" spc="0" normalizeH="0" baseline="0">
                <a:ln>
                  <a:noFill/>
                </a:ln>
                <a:effectLst/>
                <a:uLnTx/>
                <a:uFillTx/>
                <a:latin typeface="Helvetica Neue Moyen" charset="0"/>
                <a:ea typeface="+mn-ea"/>
                <a:cs typeface="Helvetica Neue Fin" charset="0"/>
              </a:rPr>
              <a:t>Yannik</a:t>
            </a:r>
            <a:r>
              <a:rPr kumimoji="0" lang="de-DE" sz="1600" u="none" strike="noStrike" kern="1200" cap="none" spc="0" normalizeH="0" baseline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Fin" charset="0"/>
              </a:rPr>
              <a:t> </a:t>
            </a:r>
            <a:r>
              <a:rPr kumimoji="0" lang="de-DE" sz="1600" u="none" strike="noStrike" kern="120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Fin" charset="0"/>
              </a:rPr>
              <a:t>Borges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02F0AC-3000-42D1-BD61-A2A18BC77054}"/>
              </a:ext>
            </a:extLst>
          </p:cNvPr>
          <p:cNvSpPr txBox="1"/>
          <p:nvPr/>
        </p:nvSpPr>
        <p:spPr>
          <a:xfrm>
            <a:off x="5744646" y="3514401"/>
            <a:ext cx="2283732" cy="18466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u="none" strike="noStrike" kern="1200" cap="none" spc="0" normalizeH="0" baseline="0">
                <a:ln>
                  <a:noFill/>
                </a:ln>
                <a:effectLst/>
                <a:uLnTx/>
                <a:uFillTx/>
                <a:latin typeface="Helvetica Neue Fin" charset="0"/>
                <a:ea typeface="+mn-ea"/>
                <a:cs typeface="Helvetica Neue Fin" charset="0"/>
              </a:rPr>
              <a:t>Frontend Entwickler  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1EB330-2F0F-4DE2-BF31-59EF3CD607DA}"/>
              </a:ext>
            </a:extLst>
          </p:cNvPr>
          <p:cNvSpPr txBox="1"/>
          <p:nvPr/>
        </p:nvSpPr>
        <p:spPr>
          <a:xfrm>
            <a:off x="9163484" y="3182779"/>
            <a:ext cx="2779061" cy="246221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Helvetica Neue Moyen" charset="0"/>
                <a:ea typeface="+mn-ea"/>
                <a:cs typeface="Helvetica Neue Fin" charset="0"/>
              </a:rPr>
              <a:t>Thomas</a:t>
            </a:r>
            <a:r>
              <a:rPr kumimoji="0" lang="en-US" sz="160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Fin" charset="0"/>
              </a:rPr>
              <a:t> </a:t>
            </a:r>
            <a:r>
              <a:rPr kumimoji="0" lang="en-US" sz="1600" u="none" strike="noStrike" kern="1200" cap="none" spc="0" normalizeH="0" baseline="0" noProof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Fin" charset="0"/>
              </a:rPr>
              <a:t>Kammann</a:t>
            </a:r>
            <a:endParaRPr kumimoji="0" lang="en-US" sz="160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 Moyen" charset="0"/>
              <a:ea typeface="+mn-ea"/>
              <a:cs typeface="Helvetica Neue Fin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40B308E-EA4D-42FE-B178-4A7B626E5E6E}"/>
              </a:ext>
            </a:extLst>
          </p:cNvPr>
          <p:cNvSpPr txBox="1"/>
          <p:nvPr/>
        </p:nvSpPr>
        <p:spPr>
          <a:xfrm>
            <a:off x="9163484" y="3514401"/>
            <a:ext cx="1924993" cy="18466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u="none" strike="noStrike" kern="1200" cap="none" spc="0" normalizeH="0" baseline="0">
                <a:ln>
                  <a:noFill/>
                </a:ln>
                <a:effectLst/>
                <a:uLnTx/>
                <a:uFillTx/>
                <a:latin typeface="Helvetica Neue Fin" charset="0"/>
                <a:ea typeface="+mn-ea"/>
                <a:cs typeface="Helvetica Neue Fin" charset="0"/>
              </a:rPr>
              <a:t>Backend Entwickler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14A8F6F-5EB5-47DC-A171-26C3E30EE9CB}"/>
              </a:ext>
            </a:extLst>
          </p:cNvPr>
          <p:cNvSpPr txBox="1"/>
          <p:nvPr/>
        </p:nvSpPr>
        <p:spPr>
          <a:xfrm>
            <a:off x="2330886" y="4586968"/>
            <a:ext cx="2325345" cy="246221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>
            <a:spAutoFit/>
          </a:bodyPr>
          <a:lstStyle/>
          <a:p>
            <a:pPr lvl="0">
              <a:defRPr/>
            </a:pPr>
            <a:r>
              <a:rPr lang="de-DE" sz="1600">
                <a:latin typeface="Helvetica Neue Moyen" charset="0"/>
                <a:cs typeface="Helvetica Neue Fin" charset="0"/>
              </a:rPr>
              <a:t>René</a:t>
            </a:r>
            <a:r>
              <a:rPr kumimoji="0" lang="de-DE" sz="1600" u="none" strike="noStrike" kern="1200" cap="none" spc="0" normalizeH="0" baseline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Fin" charset="0"/>
              </a:rPr>
              <a:t> </a:t>
            </a:r>
            <a:r>
              <a:rPr kumimoji="0" lang="de-DE" sz="1600" u="none" strike="noStrike" kern="120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Fin" charset="0"/>
              </a:rPr>
              <a:t>Ebertowski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B48883-C053-401A-8F78-D71E7053676B}"/>
              </a:ext>
            </a:extLst>
          </p:cNvPr>
          <p:cNvSpPr txBox="1"/>
          <p:nvPr/>
        </p:nvSpPr>
        <p:spPr>
          <a:xfrm>
            <a:off x="2330886" y="4891768"/>
            <a:ext cx="2004365" cy="18466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de-DE" sz="1200">
                <a:latin typeface="Helvetica Neue Fin" charset="0"/>
                <a:cs typeface="Helvetica Neue Fin" charset="0"/>
              </a:rPr>
              <a:t>Android Applikation</a:t>
            </a:r>
            <a:endParaRPr kumimoji="0" lang="de-DE" sz="1200" u="none" strike="noStrike" kern="1200" cap="none" spc="0" normalizeH="0" baseline="0">
              <a:ln>
                <a:noFill/>
              </a:ln>
              <a:effectLst/>
              <a:uLnTx/>
              <a:uFillTx/>
              <a:latin typeface="Helvetica Neue Fin" charset="0"/>
              <a:ea typeface="+mn-ea"/>
              <a:cs typeface="Helvetica Neue Fin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A416AC9-C3D6-44B4-81F1-5CAA4A7C6DCC}"/>
              </a:ext>
            </a:extLst>
          </p:cNvPr>
          <p:cNvSpPr txBox="1"/>
          <p:nvPr/>
        </p:nvSpPr>
        <p:spPr>
          <a:xfrm>
            <a:off x="2359853" y="3240348"/>
            <a:ext cx="2354170" cy="246221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u="none" strike="noStrike" kern="1200" cap="none" spc="0" normalizeH="0" baseline="0">
                <a:ln>
                  <a:noFill/>
                </a:ln>
                <a:effectLst/>
                <a:uLnTx/>
                <a:uFillTx/>
                <a:latin typeface="Helvetica Neue Moyen" charset="0"/>
                <a:ea typeface="+mn-ea"/>
                <a:cs typeface="Helvetica Neue Fin" charset="0"/>
              </a:rPr>
              <a:t>Til</a:t>
            </a:r>
            <a:r>
              <a:rPr kumimoji="0" lang="de-DE" sz="1600" u="none" strike="noStrike" kern="1200" cap="none" spc="0" normalizeH="0" baseline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Fin" charset="0"/>
              </a:rPr>
              <a:t> </a:t>
            </a:r>
            <a:r>
              <a:rPr kumimoji="0" lang="de-DE" sz="1600" u="none" strike="noStrike" kern="120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Fin" charset="0"/>
              </a:rPr>
              <a:t>Hunke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4398CCD-F635-4C8F-AA2C-9A7A71714C65}"/>
              </a:ext>
            </a:extLst>
          </p:cNvPr>
          <p:cNvSpPr txBox="1"/>
          <p:nvPr/>
        </p:nvSpPr>
        <p:spPr>
          <a:xfrm>
            <a:off x="2359852" y="3545148"/>
            <a:ext cx="2283732" cy="18466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lang="de-DE" sz="1200">
                <a:latin typeface="Helvetica Neue Fin" charset="0"/>
                <a:cs typeface="Helvetica Neue Fin" charset="0"/>
              </a:rPr>
              <a:t>Frontend Entwickler</a:t>
            </a:r>
            <a:r>
              <a:rPr kumimoji="0" lang="de-DE" sz="1200" u="none" strike="noStrike" kern="1200" cap="none" spc="0" normalizeH="0" baseline="0">
                <a:ln>
                  <a:noFill/>
                </a:ln>
                <a:effectLst/>
                <a:uLnTx/>
                <a:uFillTx/>
                <a:latin typeface="Helvetica Neue Fin" charset="0"/>
                <a:ea typeface="+mn-ea"/>
                <a:cs typeface="Helvetica Neue Fin" charset="0"/>
              </a:rPr>
              <a:t>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05211AD-57AC-4360-8D40-7F5AA8D3D839}"/>
              </a:ext>
            </a:extLst>
          </p:cNvPr>
          <p:cNvSpPr txBox="1"/>
          <p:nvPr/>
        </p:nvSpPr>
        <p:spPr>
          <a:xfrm>
            <a:off x="5744647" y="4586968"/>
            <a:ext cx="2283732" cy="246221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u="none" strike="noStrike" kern="1200" cap="none" spc="0" normalizeH="0" baseline="0">
                <a:ln>
                  <a:noFill/>
                </a:ln>
                <a:effectLst/>
                <a:uLnTx/>
                <a:uFillTx/>
                <a:latin typeface="Helvetica Neue Moyen" charset="0"/>
                <a:ea typeface="+mn-ea"/>
                <a:cs typeface="Helvetica Neue Fin" charset="0"/>
              </a:rPr>
              <a:t>Henrik</a:t>
            </a:r>
            <a:r>
              <a:rPr kumimoji="0" lang="de-DE" sz="1600" u="none" strike="noStrike" kern="1200" cap="none" spc="0" normalizeH="0" baseline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Fin" charset="0"/>
              </a:rPr>
              <a:t> </a:t>
            </a:r>
            <a:r>
              <a:rPr kumimoji="0" lang="de-DE" sz="1600" u="none" strike="noStrike" kern="120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Fin" charset="0"/>
              </a:rPr>
              <a:t>Kother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7443324-8DA5-4CCF-9F2D-C08674D2042D}"/>
              </a:ext>
            </a:extLst>
          </p:cNvPr>
          <p:cNvSpPr txBox="1"/>
          <p:nvPr/>
        </p:nvSpPr>
        <p:spPr>
          <a:xfrm>
            <a:off x="5744646" y="4891768"/>
            <a:ext cx="1924993" cy="18466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u="none" strike="noStrike" kern="1200" cap="none" spc="0" normalizeH="0" baseline="0">
                <a:ln>
                  <a:noFill/>
                </a:ln>
                <a:effectLst/>
                <a:uLnTx/>
                <a:uFillTx/>
                <a:latin typeface="Helvetica Neue Fin" charset="0"/>
                <a:ea typeface="+mn-ea"/>
                <a:cs typeface="Helvetica Neue Fin" charset="0"/>
              </a:rPr>
              <a:t>Android Applikation </a:t>
            </a:r>
          </a:p>
        </p:txBody>
      </p:sp>
      <p:sp>
        <p:nvSpPr>
          <p:cNvPr id="31" name="TextBox 127">
            <a:extLst>
              <a:ext uri="{FF2B5EF4-FFF2-40B4-BE49-F238E27FC236}">
                <a16:creationId xmlns:a16="http://schemas.microsoft.com/office/drawing/2014/main" id="{54DD2FF6-6858-4BA2-B1F5-F6A75CE407C0}"/>
              </a:ext>
            </a:extLst>
          </p:cNvPr>
          <p:cNvSpPr txBox="1"/>
          <p:nvPr/>
        </p:nvSpPr>
        <p:spPr>
          <a:xfrm>
            <a:off x="1343025" y="1175409"/>
            <a:ext cx="3680559" cy="6647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>
              <a:lnSpc>
                <a:spcPct val="80000"/>
              </a:lnSpc>
              <a:defRPr/>
            </a:pPr>
            <a:r>
              <a:rPr lang="en-US" sz="5400">
                <a:latin typeface="Helvetica Neue Moyen" charset="0"/>
                <a:ea typeface="Helvetica Neue Normal" charset="0"/>
                <a:cs typeface="Helvetica Neue Normal" charset="0"/>
              </a:rPr>
              <a:t>Unser Team</a:t>
            </a:r>
          </a:p>
        </p:txBody>
      </p:sp>
      <p:sp>
        <p:nvSpPr>
          <p:cNvPr id="32" name="TextBox 128">
            <a:extLst>
              <a:ext uri="{FF2B5EF4-FFF2-40B4-BE49-F238E27FC236}">
                <a16:creationId xmlns:a16="http://schemas.microsoft.com/office/drawing/2014/main" id="{5E328A97-2CD6-4720-860E-480EB2C148BB}"/>
              </a:ext>
            </a:extLst>
          </p:cNvPr>
          <p:cNvSpPr txBox="1"/>
          <p:nvPr/>
        </p:nvSpPr>
        <p:spPr>
          <a:xfrm>
            <a:off x="1359599" y="800100"/>
            <a:ext cx="654025" cy="147733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lvl="0">
              <a:lnSpc>
                <a:spcPct val="80000"/>
              </a:lnSpc>
              <a:defRPr/>
            </a:pPr>
            <a:r>
              <a:rPr lang="en-US" sz="1200" spc="100">
                <a:solidFill>
                  <a:schemeClr val="accent1"/>
                </a:solidFill>
                <a:latin typeface="Helvetica Neue Moyen" charset="0"/>
                <a:cs typeface="Helvetica Neue Normal" charset="0"/>
              </a:rPr>
              <a:t>#People</a:t>
            </a:r>
          </a:p>
        </p:txBody>
      </p:sp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7F4FA402-F961-9F42-9737-1072C0A4185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651" r="1651"/>
          <a:stretch>
            <a:fillRect/>
          </a:stretch>
        </p:blipFill>
        <p:spPr>
          <a:xfrm>
            <a:off x="8130135" y="4397214"/>
            <a:ext cx="872827" cy="871943"/>
          </a:xfrm>
        </p:spPr>
      </p:pic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557D32DE-2EA0-094A-9C94-CF186B81243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/>
          <a:stretch>
            <a:fillRect/>
          </a:stretch>
        </p:blipFill>
        <p:spPr>
          <a:xfrm>
            <a:off x="8130135" y="2993028"/>
            <a:ext cx="872827" cy="871943"/>
          </a:xfr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3FCC422A-0A76-1845-87D0-ACCE9C8E03CE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/>
          <a:srcRect t="2686" b="2686"/>
          <a:stretch>
            <a:fillRect/>
          </a:stretch>
        </p:blipFill>
        <p:spPr>
          <a:xfrm>
            <a:off x="4714023" y="4397216"/>
            <a:ext cx="872827" cy="871943"/>
          </a:xfrm>
        </p:spPr>
      </p:pic>
      <p:pic>
        <p:nvPicPr>
          <p:cNvPr id="27" name="Bildplatzhalter 26">
            <a:extLst>
              <a:ext uri="{FF2B5EF4-FFF2-40B4-BE49-F238E27FC236}">
                <a16:creationId xmlns:a16="http://schemas.microsoft.com/office/drawing/2014/main" id="{EDDC46D9-358D-D749-902A-22D09A5F15A4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5"/>
          <a:srcRect t="14108" b="14108"/>
          <a:stretch>
            <a:fillRect/>
          </a:stretch>
        </p:blipFill>
        <p:spPr>
          <a:xfrm>
            <a:off x="1359599" y="4397215"/>
            <a:ext cx="872827" cy="871943"/>
          </a:xfrm>
        </p:spPr>
      </p:pic>
      <p:pic>
        <p:nvPicPr>
          <p:cNvPr id="33" name="Bildplatzhalter 32">
            <a:extLst>
              <a:ext uri="{FF2B5EF4-FFF2-40B4-BE49-F238E27FC236}">
                <a16:creationId xmlns:a16="http://schemas.microsoft.com/office/drawing/2014/main" id="{EA40639B-8A29-F24D-A6D5-BF5E4513401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 t="12453" b="12453"/>
          <a:stretch>
            <a:fillRect/>
          </a:stretch>
        </p:blipFill>
        <p:spPr>
          <a:xfrm>
            <a:off x="4711297" y="2993028"/>
            <a:ext cx="872827" cy="871943"/>
          </a:xfrm>
        </p:spPr>
      </p:pic>
      <p:pic>
        <p:nvPicPr>
          <p:cNvPr id="37" name="Bildplatzhalter 36">
            <a:extLst>
              <a:ext uri="{FF2B5EF4-FFF2-40B4-BE49-F238E27FC236}">
                <a16:creationId xmlns:a16="http://schemas.microsoft.com/office/drawing/2014/main" id="{83D4F0F2-7DED-F04E-BB79-38CE9239A848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7"/>
          <a:srcRect l="8761" r="8761"/>
          <a:stretch>
            <a:fillRect/>
          </a:stretch>
        </p:blipFill>
        <p:spPr>
          <a:xfrm>
            <a:off x="1359421" y="2990015"/>
            <a:ext cx="872827" cy="871943"/>
          </a:xfrm>
        </p:spPr>
      </p:pic>
    </p:spTree>
    <p:extLst>
      <p:ext uri="{BB962C8B-B14F-4D97-AF65-F5344CB8AC3E}">
        <p14:creationId xmlns:p14="http://schemas.microsoft.com/office/powerpoint/2010/main" val="2659525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 descr="A close up of a sign&#10;&#10;Description automatically generated">
            <a:extLst>
              <a:ext uri="{FF2B5EF4-FFF2-40B4-BE49-F238E27FC236}">
                <a16:creationId xmlns:a16="http://schemas.microsoft.com/office/drawing/2014/main" id="{2C40CA7D-849B-9D45-B9FD-9A5956332D6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7628" b="17628"/>
          <a:stretch>
            <a:fillRect/>
          </a:stretch>
        </p:blipFill>
        <p:spPr/>
      </p:pic>
      <p:pic>
        <p:nvPicPr>
          <p:cNvPr id="35" name="Picture Placeholder 3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484E04-8E8B-264F-86D8-F1C9F20286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4423" b="4423"/>
          <a:stretch>
            <a:fillRect/>
          </a:stretch>
        </p:blipFill>
        <p:spPr/>
      </p:pic>
      <p:pic>
        <p:nvPicPr>
          <p:cNvPr id="31" name="Picture Placeholder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25BF19-6A86-1F4B-B4EE-DFC5687560E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t="4959" b="4959"/>
          <a:stretch>
            <a:fillRect/>
          </a:stretch>
        </p:blipFill>
        <p:spPr/>
      </p:pic>
      <p:pic>
        <p:nvPicPr>
          <p:cNvPr id="27" name="Picture Placeholder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F36245-35E0-914A-BA62-7CEF2AFB9B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/>
          <a:srcRect t="23318" b="23318"/>
          <a:stretch>
            <a:fillRect/>
          </a:stretch>
        </p:blipFill>
        <p:spPr/>
      </p:pic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86D836A1-B569-480B-BBE3-1292D36749A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83310" y="3139554"/>
            <a:ext cx="4835350" cy="966788"/>
          </a:xfrm>
        </p:spPr>
        <p:txBody>
          <a:bodyPr/>
          <a:lstStyle/>
          <a:p>
            <a:r>
              <a:rPr lang="de-DE"/>
              <a:t>Übersicht über alle Daten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FBA1D9D7-F4A7-475F-917D-A425E8A0EA9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C9F439B8-B355-4C72-8426-8D4DDF2F312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/>
              <a:t>Detailansicht einzellner Datensätze 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786121E4-FE46-446F-BD76-88A8A06901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20772F69-243A-4A70-89AE-DFD65919069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/>
              <a:t>Bearbeiten einzellner Datensätze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6E382BEA-F67D-4906-96A3-5C01141113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7A9FA7E8-0865-45BF-ACB7-AA705BC28DA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de-DE"/>
              <a:t>Flightlog hochladen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25FCC497-3FA1-4457-94AC-ABDEAB5D98F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7" name="TextBox 127">
            <a:extLst>
              <a:ext uri="{FF2B5EF4-FFF2-40B4-BE49-F238E27FC236}">
                <a16:creationId xmlns:a16="http://schemas.microsoft.com/office/drawing/2014/main" id="{E253759D-60CF-40D4-856A-D073083A8E0A}"/>
              </a:ext>
            </a:extLst>
          </p:cNvPr>
          <p:cNvSpPr txBox="1"/>
          <p:nvPr/>
        </p:nvSpPr>
        <p:spPr>
          <a:xfrm>
            <a:off x="1343025" y="1175409"/>
            <a:ext cx="3603551" cy="6647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>
              <a:lnSpc>
                <a:spcPct val="80000"/>
              </a:lnSpc>
              <a:defRPr/>
            </a:pPr>
            <a:r>
              <a:rPr lang="de-DE" sz="5400">
                <a:latin typeface="Helvetica Neue Moyen" charset="0"/>
                <a:ea typeface="Helvetica Neue Normal" charset="0"/>
                <a:cs typeface="Helvetica Neue Normal" charset="0"/>
              </a:rPr>
              <a:t>Detailseiten</a:t>
            </a:r>
          </a:p>
        </p:txBody>
      </p:sp>
      <p:sp>
        <p:nvSpPr>
          <p:cNvPr id="18" name="TextBox 128">
            <a:extLst>
              <a:ext uri="{FF2B5EF4-FFF2-40B4-BE49-F238E27FC236}">
                <a16:creationId xmlns:a16="http://schemas.microsoft.com/office/drawing/2014/main" id="{6D34C0AE-B9F7-4171-8C55-98784D3C8D7D}"/>
              </a:ext>
            </a:extLst>
          </p:cNvPr>
          <p:cNvSpPr txBox="1"/>
          <p:nvPr/>
        </p:nvSpPr>
        <p:spPr>
          <a:xfrm>
            <a:off x="1359599" y="800100"/>
            <a:ext cx="565861" cy="147733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lvl="0">
              <a:lnSpc>
                <a:spcPct val="80000"/>
              </a:lnSpc>
              <a:defRPr/>
            </a:pPr>
            <a:r>
              <a:rPr lang="de-DE" sz="1200" spc="100">
                <a:solidFill>
                  <a:schemeClr val="accent1"/>
                </a:solidFill>
                <a:latin typeface="Helvetica Neue Moyen" charset="0"/>
                <a:cs typeface="Helvetica Neue Normal" charset="0"/>
              </a:rPr>
              <a:t>#Detail</a:t>
            </a:r>
          </a:p>
        </p:txBody>
      </p:sp>
    </p:spTree>
    <p:extLst>
      <p:ext uri="{BB962C8B-B14F-4D97-AF65-F5344CB8AC3E}">
        <p14:creationId xmlns:p14="http://schemas.microsoft.com/office/powerpoint/2010/main" val="3554741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CE093F-0B28-4024-8522-A3046ADC1BC4}"/>
              </a:ext>
            </a:extLst>
          </p:cNvPr>
          <p:cNvSpPr/>
          <p:nvPr/>
        </p:nvSpPr>
        <p:spPr>
          <a:xfrm>
            <a:off x="5785191" y="3037490"/>
            <a:ext cx="483476" cy="25329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891AF3-88BA-42CA-A642-D68490970260}"/>
              </a:ext>
            </a:extLst>
          </p:cNvPr>
          <p:cNvSpPr/>
          <p:nvPr/>
        </p:nvSpPr>
        <p:spPr>
          <a:xfrm>
            <a:off x="908390" y="643759"/>
            <a:ext cx="4212020" cy="42120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BD2685-4CCD-4C4D-8F13-6A1347C957F7}"/>
              </a:ext>
            </a:extLst>
          </p:cNvPr>
          <p:cNvSpPr txBox="1"/>
          <p:nvPr/>
        </p:nvSpPr>
        <p:spPr>
          <a:xfrm>
            <a:off x="6957278" y="2452009"/>
            <a:ext cx="4063069" cy="5838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u="none" strike="noStrike" kern="1200" cap="none" spc="0" normalizeH="0" baseline="0">
                <a:ln>
                  <a:noFill/>
                </a:ln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Eine übersicht über alle Daten bekommen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5810A-8493-483F-9614-E189D38AE446}"/>
              </a:ext>
            </a:extLst>
          </p:cNvPr>
          <p:cNvSpPr txBox="1"/>
          <p:nvPr/>
        </p:nvSpPr>
        <p:spPr>
          <a:xfrm>
            <a:off x="6957278" y="3185093"/>
            <a:ext cx="4063069" cy="5184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rPr>
              <a:t>Insgesamt gibt es 5 verschiedene Fragmente, welche Daten auf diese Weise visualisieren. 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622FF2E9-AC2F-46B6-88B6-4691D0507903}"/>
              </a:ext>
            </a:extLst>
          </p:cNvPr>
          <p:cNvSpPr txBox="1"/>
          <p:nvPr/>
        </p:nvSpPr>
        <p:spPr>
          <a:xfrm>
            <a:off x="6957278" y="2128396"/>
            <a:ext cx="1809750" cy="19992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u="none" strike="noStrike" kern="1200" cap="none" spc="10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Normal" charset="0"/>
              </a:rPr>
              <a:t>#Overview</a:t>
            </a:r>
          </a:p>
        </p:txBody>
      </p:sp>
      <p:pic>
        <p:nvPicPr>
          <p:cNvPr id="15" name="Picture Placeholder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5D7949-5E98-BC45-9A2C-B703D9A7C74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5568" b="255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54780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CE093F-0B28-4024-8522-A3046ADC1BC4}"/>
              </a:ext>
            </a:extLst>
          </p:cNvPr>
          <p:cNvSpPr/>
          <p:nvPr/>
        </p:nvSpPr>
        <p:spPr>
          <a:xfrm>
            <a:off x="5785191" y="3037490"/>
            <a:ext cx="483476" cy="25329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891AF3-88BA-42CA-A642-D68490970260}"/>
              </a:ext>
            </a:extLst>
          </p:cNvPr>
          <p:cNvSpPr/>
          <p:nvPr/>
        </p:nvSpPr>
        <p:spPr>
          <a:xfrm>
            <a:off x="908390" y="643759"/>
            <a:ext cx="4212020" cy="42120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BD2685-4CCD-4C4D-8F13-6A1347C957F7}"/>
              </a:ext>
            </a:extLst>
          </p:cNvPr>
          <p:cNvSpPr txBox="1"/>
          <p:nvPr/>
        </p:nvSpPr>
        <p:spPr>
          <a:xfrm>
            <a:off x="6957278" y="2452009"/>
            <a:ext cx="4063069" cy="2791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Detailansicht einzellner Datens</a:t>
            </a:r>
            <a:r>
              <a:rPr lang="de-DE">
                <a:latin typeface="Helvetica Neue Moyen" charset="0"/>
                <a:cs typeface="Helvetica Neue Moyen" charset="0"/>
              </a:rPr>
              <a:t>ätze</a:t>
            </a:r>
            <a:endParaRPr kumimoji="0" lang="de-DE" sz="18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622FF2E9-AC2F-46B6-88B6-4691D0507903}"/>
              </a:ext>
            </a:extLst>
          </p:cNvPr>
          <p:cNvSpPr txBox="1"/>
          <p:nvPr/>
        </p:nvSpPr>
        <p:spPr>
          <a:xfrm>
            <a:off x="6957278" y="2104415"/>
            <a:ext cx="1809750" cy="19999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u="none" strike="noStrike" kern="1200" cap="none" spc="10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Normal" charset="0"/>
              </a:rPr>
              <a:t>#Detail </a:t>
            </a:r>
            <a:endParaRPr kumimoji="0" lang="de-DE" sz="1200" u="none" strike="noStrike" kern="1200" cap="none" spc="10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 Moyen" charset="0"/>
              <a:ea typeface="+mn-ea"/>
              <a:cs typeface="Helvetica Neue Normal" charset="0"/>
            </a:endParaRPr>
          </a:p>
        </p:txBody>
      </p:sp>
      <p:pic>
        <p:nvPicPr>
          <p:cNvPr id="10" name="Picture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B8DC53-411F-FA45-83B8-C074DCC3EB5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5568" b="255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71151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CE093F-0B28-4024-8522-A3046ADC1BC4}"/>
              </a:ext>
            </a:extLst>
          </p:cNvPr>
          <p:cNvSpPr/>
          <p:nvPr/>
        </p:nvSpPr>
        <p:spPr>
          <a:xfrm>
            <a:off x="5785191" y="3037490"/>
            <a:ext cx="483476" cy="25329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891AF3-88BA-42CA-A642-D68490970260}"/>
              </a:ext>
            </a:extLst>
          </p:cNvPr>
          <p:cNvSpPr/>
          <p:nvPr/>
        </p:nvSpPr>
        <p:spPr>
          <a:xfrm>
            <a:off x="908390" y="643759"/>
            <a:ext cx="4212020" cy="42120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BD2685-4CCD-4C4D-8F13-6A1347C957F7}"/>
              </a:ext>
            </a:extLst>
          </p:cNvPr>
          <p:cNvSpPr txBox="1"/>
          <p:nvPr/>
        </p:nvSpPr>
        <p:spPr>
          <a:xfrm>
            <a:off x="6957278" y="2452009"/>
            <a:ext cx="4063069" cy="2791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u="none" strike="noStrike" kern="1200" cap="none" spc="0" normalizeH="0" baseline="0">
                <a:ln>
                  <a:noFill/>
                </a:ln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Datensätze bearbeiten 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622FF2E9-AC2F-46B6-88B6-4691D0507903}"/>
              </a:ext>
            </a:extLst>
          </p:cNvPr>
          <p:cNvSpPr txBox="1"/>
          <p:nvPr/>
        </p:nvSpPr>
        <p:spPr>
          <a:xfrm>
            <a:off x="6957278" y="2104415"/>
            <a:ext cx="1809750" cy="19999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u="none" strike="noStrike" kern="1200" cap="none" spc="10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Normal" charset="0"/>
              </a:rPr>
              <a:t>#Edit </a:t>
            </a:r>
          </a:p>
        </p:txBody>
      </p:sp>
      <p:pic>
        <p:nvPicPr>
          <p:cNvPr id="10" name="Picture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AE1176-5A0C-EC4A-B239-DC93840DA7C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5568" b="255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47001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E2C0-0296-4494-825D-2414F96E2672}"/>
              </a:ext>
            </a:extLst>
          </p:cNvPr>
          <p:cNvSpPr/>
          <p:nvPr/>
        </p:nvSpPr>
        <p:spPr>
          <a:xfrm>
            <a:off x="7919545" y="2659117"/>
            <a:ext cx="3647090" cy="36470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6E621B-F12C-4E57-91BF-3041E38E4BD5}"/>
              </a:ext>
            </a:extLst>
          </p:cNvPr>
          <p:cNvSpPr/>
          <p:nvPr/>
        </p:nvSpPr>
        <p:spPr>
          <a:xfrm>
            <a:off x="4272455" y="2659117"/>
            <a:ext cx="3647090" cy="36470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82DE21-CA94-4BFA-BDBF-CDA2DD428203}"/>
              </a:ext>
            </a:extLst>
          </p:cNvPr>
          <p:cNvSpPr/>
          <p:nvPr/>
        </p:nvSpPr>
        <p:spPr>
          <a:xfrm>
            <a:off x="625365" y="2659117"/>
            <a:ext cx="3647090" cy="364709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F2141BB0-9A25-41E8-BF44-D4C2030D0733}"/>
              </a:ext>
            </a:extLst>
          </p:cNvPr>
          <p:cNvSpPr txBox="1"/>
          <p:nvPr/>
        </p:nvSpPr>
        <p:spPr>
          <a:xfrm>
            <a:off x="1030014" y="3072679"/>
            <a:ext cx="686085" cy="74443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80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01</a:t>
            </a:r>
            <a:endParaRPr kumimoji="0" lang="de-DE" sz="4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F4859B8D-75D4-4566-AA4E-FB365532BB97}"/>
              </a:ext>
            </a:extLst>
          </p:cNvPr>
          <p:cNvSpPr txBox="1"/>
          <p:nvPr/>
        </p:nvSpPr>
        <p:spPr>
          <a:xfrm>
            <a:off x="1085095" y="3892721"/>
            <a:ext cx="2160000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Flug auswählen.</a:t>
            </a:r>
            <a:endParaRPr kumimoji="0" lang="de-DE" sz="20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E476FB28-A8A4-4469-A0FE-53843E6DC73C}"/>
              </a:ext>
            </a:extLst>
          </p:cNvPr>
          <p:cNvSpPr txBox="1"/>
          <p:nvPr/>
        </p:nvSpPr>
        <p:spPr>
          <a:xfrm>
            <a:off x="1082565" y="4388946"/>
            <a:ext cx="2785241" cy="79553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50000"/>
              </a:lnSpc>
              <a:defRPr/>
            </a:pPr>
            <a:r>
              <a:rPr lang="de-DE" dirty="0">
                <a:solidFill>
                  <a:prstClr val="white"/>
                </a:solidFill>
                <a:latin typeface="Helvetica Neue Normal" charset="0"/>
                <a:cs typeface="Helvetica Neue Normal" charset="0"/>
              </a:rPr>
              <a:t>Der Nutzer wählt einen Flug aus für den er ein </a:t>
            </a:r>
            <a:r>
              <a:rPr lang="de-DE" dirty="0" err="1">
                <a:solidFill>
                  <a:prstClr val="white"/>
                </a:solidFill>
                <a:latin typeface="Helvetica Neue Normal" charset="0"/>
                <a:cs typeface="Helvetica Neue Normal" charset="0"/>
              </a:rPr>
              <a:t>Flightlog</a:t>
            </a:r>
            <a:r>
              <a:rPr lang="de-DE" dirty="0">
                <a:solidFill>
                  <a:prstClr val="white"/>
                </a:solidFill>
                <a:latin typeface="Helvetica Neue Normal" charset="0"/>
                <a:cs typeface="Helvetica Neue Normal" charset="0"/>
              </a:rPr>
              <a:t> in der DJI App hat. Diese werden bei jedem Drohnenflug erstellt.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6EF53583-D89F-4117-A9B7-FB796BB8FF09}"/>
              </a:ext>
            </a:extLst>
          </p:cNvPr>
          <p:cNvSpPr txBox="1"/>
          <p:nvPr/>
        </p:nvSpPr>
        <p:spPr>
          <a:xfrm>
            <a:off x="4677104" y="3072679"/>
            <a:ext cx="686085" cy="74443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80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02</a:t>
            </a:r>
            <a:endParaRPr kumimoji="0" lang="de-DE" sz="48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7DDE10-9AA8-4FB1-BB7C-3B78F8FCD4EB}"/>
              </a:ext>
            </a:extLst>
          </p:cNvPr>
          <p:cNvSpPr txBox="1"/>
          <p:nvPr/>
        </p:nvSpPr>
        <p:spPr>
          <a:xfrm>
            <a:off x="4679634" y="3892721"/>
            <a:ext cx="2160000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de-DE" sz="2000">
                <a:latin typeface="Helvetica Neue Moyen" charset="0"/>
                <a:cs typeface="Helvetica Neue Moyen" charset="0"/>
              </a:rPr>
              <a:t>Umwandeln.</a:t>
            </a:r>
            <a:endParaRPr kumimoji="0" lang="de-DE" sz="20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049FBC00-9630-4AC3-9169-04321A094ED7}"/>
              </a:ext>
            </a:extLst>
          </p:cNvPr>
          <p:cNvSpPr txBox="1"/>
          <p:nvPr/>
        </p:nvSpPr>
        <p:spPr>
          <a:xfrm>
            <a:off x="8324194" y="3072679"/>
            <a:ext cx="686085" cy="74443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80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03</a:t>
            </a:r>
            <a:endParaRPr kumimoji="0" lang="de-DE" sz="48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1550912A-5375-4AAE-AE34-112D1AE12F65}"/>
              </a:ext>
            </a:extLst>
          </p:cNvPr>
          <p:cNvSpPr txBox="1"/>
          <p:nvPr/>
        </p:nvSpPr>
        <p:spPr>
          <a:xfrm>
            <a:off x="8326724" y="3892721"/>
            <a:ext cx="2160000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de-DE" sz="2000">
                <a:latin typeface="Helvetica Neue Moyen" charset="0"/>
                <a:cs typeface="Helvetica Neue Moyen" charset="0"/>
              </a:rPr>
              <a:t>Hochladen.</a:t>
            </a:r>
            <a:endParaRPr kumimoji="0" lang="de-DE" sz="20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495CFD0A-9AF4-48BE-9012-FFCFEE069662}"/>
              </a:ext>
            </a:extLst>
          </p:cNvPr>
          <p:cNvSpPr txBox="1"/>
          <p:nvPr/>
        </p:nvSpPr>
        <p:spPr>
          <a:xfrm>
            <a:off x="1312308" y="1067443"/>
            <a:ext cx="4076700" cy="116775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DJI Flightlog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>
                <a:latin typeface="Helvetica Neue Moyen" charset="0"/>
                <a:cs typeface="Helvetica Neue Moyen" charset="0"/>
              </a:rPr>
              <a:t>h</a:t>
            </a:r>
            <a:r>
              <a:rPr kumimoji="0" lang="de-DE" sz="360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ochladen</a:t>
            </a:r>
            <a:endParaRPr kumimoji="0" lang="de-DE" sz="36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236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E2C0-0296-4494-825D-2414F96E2672}"/>
              </a:ext>
            </a:extLst>
          </p:cNvPr>
          <p:cNvSpPr/>
          <p:nvPr/>
        </p:nvSpPr>
        <p:spPr>
          <a:xfrm>
            <a:off x="7919545" y="2659117"/>
            <a:ext cx="3647090" cy="36470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6E621B-F12C-4E57-91BF-3041E38E4BD5}"/>
              </a:ext>
            </a:extLst>
          </p:cNvPr>
          <p:cNvSpPr/>
          <p:nvPr/>
        </p:nvSpPr>
        <p:spPr>
          <a:xfrm>
            <a:off x="4272455" y="2659117"/>
            <a:ext cx="3647090" cy="364709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82DE21-CA94-4BFA-BDBF-CDA2DD428203}"/>
              </a:ext>
            </a:extLst>
          </p:cNvPr>
          <p:cNvSpPr/>
          <p:nvPr/>
        </p:nvSpPr>
        <p:spPr>
          <a:xfrm>
            <a:off x="625365" y="2659117"/>
            <a:ext cx="3647090" cy="36470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E6977C0E-DE8F-4BAE-BA76-50E2FB3BDB61}"/>
              </a:ext>
            </a:extLst>
          </p:cNvPr>
          <p:cNvSpPr txBox="1"/>
          <p:nvPr/>
        </p:nvSpPr>
        <p:spPr>
          <a:xfrm>
            <a:off x="1312308" y="1067443"/>
            <a:ext cx="4076700" cy="116775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lvl="0">
              <a:lnSpc>
                <a:spcPct val="110000"/>
              </a:lnSpc>
              <a:defRPr/>
            </a:pPr>
            <a:r>
              <a:rPr lang="de-DE" sz="3600">
                <a:solidFill>
                  <a:schemeClr val="accent1"/>
                </a:solidFill>
                <a:latin typeface="Helvetica Neue Moyen" charset="0"/>
                <a:cs typeface="Helvetica Neue Moyen" charset="0"/>
              </a:rPr>
              <a:t>DJI Flightlog </a:t>
            </a:r>
          </a:p>
          <a:p>
            <a:pPr lvl="0">
              <a:lnSpc>
                <a:spcPct val="110000"/>
              </a:lnSpc>
              <a:defRPr/>
            </a:pPr>
            <a:r>
              <a:rPr lang="de-DE" sz="3600">
                <a:latin typeface="Helvetica Neue Moyen" charset="0"/>
                <a:cs typeface="Helvetica Neue Moyen" charset="0"/>
              </a:rPr>
              <a:t>hochladen</a:t>
            </a:r>
            <a:endParaRPr lang="de-DE" sz="3600" dirty="0">
              <a:latin typeface="Helvetica Neue Moyen" charset="0"/>
              <a:cs typeface="Helvetica Neue Moyen" charset="0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BE801554-B799-4A76-9FBC-8E653971ED54}"/>
              </a:ext>
            </a:extLst>
          </p:cNvPr>
          <p:cNvSpPr txBox="1"/>
          <p:nvPr/>
        </p:nvSpPr>
        <p:spPr>
          <a:xfrm>
            <a:off x="1030014" y="3072679"/>
            <a:ext cx="686085" cy="74443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80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01</a:t>
            </a:r>
            <a:endParaRPr kumimoji="0" lang="de-DE" sz="48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45A0605F-FDEE-4B1B-9171-6E99CB2474A0}"/>
              </a:ext>
            </a:extLst>
          </p:cNvPr>
          <p:cNvSpPr txBox="1"/>
          <p:nvPr/>
        </p:nvSpPr>
        <p:spPr>
          <a:xfrm>
            <a:off x="1032544" y="3892721"/>
            <a:ext cx="2160000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Flug auswählen.</a:t>
            </a:r>
            <a:endParaRPr kumimoji="0" lang="de-DE" sz="20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id="{37B09FE2-6DDB-4567-941F-03741359594D}"/>
              </a:ext>
            </a:extLst>
          </p:cNvPr>
          <p:cNvSpPr txBox="1"/>
          <p:nvPr/>
        </p:nvSpPr>
        <p:spPr>
          <a:xfrm>
            <a:off x="4677104" y="3072679"/>
            <a:ext cx="686085" cy="74443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80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02</a:t>
            </a:r>
            <a:endParaRPr kumimoji="0" lang="de-DE" sz="48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F9B63F-FACB-4347-A4A3-429307C1A7F5}"/>
              </a:ext>
            </a:extLst>
          </p:cNvPr>
          <p:cNvSpPr txBox="1"/>
          <p:nvPr/>
        </p:nvSpPr>
        <p:spPr>
          <a:xfrm>
            <a:off x="4679634" y="3892721"/>
            <a:ext cx="2160000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de-DE" sz="2000">
                <a:solidFill>
                  <a:schemeClr val="bg1"/>
                </a:solidFill>
                <a:latin typeface="Helvetica Neue Moyen" charset="0"/>
                <a:cs typeface="Helvetica Neue Moyen" charset="0"/>
              </a:rPr>
              <a:t>Umwandeln</a:t>
            </a:r>
            <a:r>
              <a:rPr kumimoji="0" lang="de-DE" sz="200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.</a:t>
            </a:r>
            <a:endParaRPr kumimoji="0" lang="de-DE" sz="20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26" name="TextBox 16">
            <a:extLst>
              <a:ext uri="{FF2B5EF4-FFF2-40B4-BE49-F238E27FC236}">
                <a16:creationId xmlns:a16="http://schemas.microsoft.com/office/drawing/2014/main" id="{09D010BC-CA05-41D6-9DC8-889C81AF9FA8}"/>
              </a:ext>
            </a:extLst>
          </p:cNvPr>
          <p:cNvSpPr txBox="1"/>
          <p:nvPr/>
        </p:nvSpPr>
        <p:spPr>
          <a:xfrm>
            <a:off x="4677104" y="4388946"/>
            <a:ext cx="2785241" cy="7954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50000"/>
              </a:lnSpc>
              <a:defRPr/>
            </a:pPr>
            <a:r>
              <a:rPr lang="de-DE">
                <a:solidFill>
                  <a:schemeClr val="bg1"/>
                </a:solidFill>
                <a:latin typeface="Helvetica Neue Normal" charset="0"/>
                <a:cs typeface="Helvetica Neue Normal" charset="0"/>
              </a:rPr>
              <a:t>Das Fluglog wird mithilfe der Webside Phantomhelp umgewandelt und entschlüsselt heruntergeladen.</a:t>
            </a:r>
            <a:endParaRPr lang="de-DE" dirty="0">
              <a:solidFill>
                <a:schemeClr val="bg1"/>
              </a:solidFill>
              <a:latin typeface="Helvetica Neue Normal" charset="0"/>
              <a:cs typeface="Helvetica Neue Normal" charset="0"/>
            </a:endParaRP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C18F86E9-CB53-459F-933A-D57BC5E0BA55}"/>
              </a:ext>
            </a:extLst>
          </p:cNvPr>
          <p:cNvSpPr txBox="1"/>
          <p:nvPr/>
        </p:nvSpPr>
        <p:spPr>
          <a:xfrm>
            <a:off x="8324194" y="3072679"/>
            <a:ext cx="686085" cy="74443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80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03</a:t>
            </a:r>
            <a:endParaRPr kumimoji="0" lang="de-DE" sz="48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B9E2CE2D-E1E0-46FC-A779-04CB39AEC33D}"/>
              </a:ext>
            </a:extLst>
          </p:cNvPr>
          <p:cNvSpPr txBox="1"/>
          <p:nvPr/>
        </p:nvSpPr>
        <p:spPr>
          <a:xfrm>
            <a:off x="8326724" y="3892721"/>
            <a:ext cx="2160000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de-DE" sz="2000">
                <a:latin typeface="Helvetica Neue Moyen" charset="0"/>
                <a:cs typeface="Helvetica Neue Moyen" charset="0"/>
              </a:rPr>
              <a:t>Hochladen.</a:t>
            </a:r>
            <a:endParaRPr kumimoji="0" lang="de-DE" sz="20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4208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727DD11-0CE4-4D11-A166-00A76C977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6205" y="4587059"/>
            <a:ext cx="300458" cy="300458"/>
          </a:xfrm>
          <a:prstGeom prst="rect">
            <a:avLst/>
          </a:prstGeom>
        </p:spPr>
      </p:pic>
      <p:sp>
        <p:nvSpPr>
          <p:cNvPr id="8" name="Rectangle: Rounded Corners 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87D0175-9ABD-4C4C-93EA-3C45386B5AAB}"/>
              </a:ext>
            </a:extLst>
          </p:cNvPr>
          <p:cNvSpPr/>
          <p:nvPr/>
        </p:nvSpPr>
        <p:spPr>
          <a:xfrm>
            <a:off x="11006138" y="4548560"/>
            <a:ext cx="547688" cy="425871"/>
          </a:xfrm>
          <a:prstGeom prst="roundRect">
            <a:avLst>
              <a:gd name="adj" fmla="val 8603"/>
            </a:avLst>
          </a:prstGeom>
          <a:solidFill>
            <a:schemeClr val="accent1">
              <a:alpha val="0"/>
            </a:schemeClr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>
              <a:latin typeface="Helvetica Neue Normal" charset="0"/>
            </a:endParaRPr>
          </a:p>
        </p:txBody>
      </p:sp>
      <p:pic>
        <p:nvPicPr>
          <p:cNvPr id="12" name="Picture Placeholder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3147785-6263-9344-8ABE-EE5A1AA47E0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10227" r="10227"/>
          <a:stretch>
            <a:fillRect/>
          </a:stretch>
        </p:blipFill>
        <p:spPr/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95AE9DE-E5D7-447B-B8F4-5F4C1CF5AF52}"/>
              </a:ext>
            </a:extLst>
          </p:cNvPr>
          <p:cNvSpPr/>
          <p:nvPr/>
        </p:nvSpPr>
        <p:spPr>
          <a:xfrm>
            <a:off x="8521700" y="1807414"/>
            <a:ext cx="3243172" cy="32431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2000" tIns="288000" rIns="432000" bIns="28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ct val="120000"/>
              </a:lnSpc>
            </a:pPr>
            <a:r>
              <a:rPr lang="de-DE" sz="2000">
                <a:solidFill>
                  <a:schemeClr val="bg1"/>
                </a:solidFill>
                <a:latin typeface="Helvetica Neue Moyen" charset="0"/>
                <a:cs typeface="Helvetica Neue Moyen" charset="0"/>
              </a:rPr>
              <a:t>Wir benutzen den Umwandler von Phantomhelp</a:t>
            </a:r>
          </a:p>
        </p:txBody>
      </p:sp>
    </p:spTree>
    <p:extLst>
      <p:ext uri="{BB962C8B-B14F-4D97-AF65-F5344CB8AC3E}">
        <p14:creationId xmlns:p14="http://schemas.microsoft.com/office/powerpoint/2010/main" val="4152463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E2C0-0296-4494-825D-2414F96E2672}"/>
              </a:ext>
            </a:extLst>
          </p:cNvPr>
          <p:cNvSpPr/>
          <p:nvPr/>
        </p:nvSpPr>
        <p:spPr>
          <a:xfrm>
            <a:off x="7919545" y="2659117"/>
            <a:ext cx="3647090" cy="364709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6E621B-F12C-4E57-91BF-3041E38E4BD5}"/>
              </a:ext>
            </a:extLst>
          </p:cNvPr>
          <p:cNvSpPr/>
          <p:nvPr/>
        </p:nvSpPr>
        <p:spPr>
          <a:xfrm>
            <a:off x="4272455" y="2659117"/>
            <a:ext cx="3647090" cy="36470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82DE21-CA94-4BFA-BDBF-CDA2DD428203}"/>
              </a:ext>
            </a:extLst>
          </p:cNvPr>
          <p:cNvSpPr/>
          <p:nvPr/>
        </p:nvSpPr>
        <p:spPr>
          <a:xfrm>
            <a:off x="625365" y="2659117"/>
            <a:ext cx="3647090" cy="36470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81FBD832-3DA7-4E54-A653-1C6FFBD67079}"/>
              </a:ext>
            </a:extLst>
          </p:cNvPr>
          <p:cNvSpPr txBox="1"/>
          <p:nvPr/>
        </p:nvSpPr>
        <p:spPr>
          <a:xfrm>
            <a:off x="1312308" y="1067443"/>
            <a:ext cx="4076700" cy="116775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lvl="0">
              <a:lnSpc>
                <a:spcPct val="110000"/>
              </a:lnSpc>
              <a:defRPr/>
            </a:pPr>
            <a:r>
              <a:rPr lang="de-DE" sz="3600">
                <a:solidFill>
                  <a:schemeClr val="accent1"/>
                </a:solidFill>
                <a:latin typeface="Helvetica Neue Moyen" charset="0"/>
                <a:cs typeface="Helvetica Neue Moyen" charset="0"/>
              </a:rPr>
              <a:t>DJI Flightlog </a:t>
            </a:r>
          </a:p>
          <a:p>
            <a:pPr lvl="0">
              <a:lnSpc>
                <a:spcPct val="110000"/>
              </a:lnSpc>
              <a:defRPr/>
            </a:pPr>
            <a:r>
              <a:rPr lang="de-DE" sz="3600">
                <a:latin typeface="Helvetica Neue Moyen" charset="0"/>
                <a:cs typeface="Helvetica Neue Moyen" charset="0"/>
              </a:rPr>
              <a:t>hochladen</a:t>
            </a:r>
            <a:endParaRPr lang="de-DE" sz="3600" dirty="0">
              <a:latin typeface="Helvetica Neue Moyen" charset="0"/>
              <a:cs typeface="Helvetica Neue Moyen" charset="0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F013AA6B-EA65-4FF5-8A07-6E4655D8E703}"/>
              </a:ext>
            </a:extLst>
          </p:cNvPr>
          <p:cNvSpPr txBox="1"/>
          <p:nvPr/>
        </p:nvSpPr>
        <p:spPr>
          <a:xfrm>
            <a:off x="1030014" y="3072679"/>
            <a:ext cx="686085" cy="74443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80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01</a:t>
            </a:r>
            <a:endParaRPr kumimoji="0" lang="de-DE" sz="48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EA0BEEE3-625E-4897-B0E0-0E99E4F73B4F}"/>
              </a:ext>
            </a:extLst>
          </p:cNvPr>
          <p:cNvSpPr txBox="1"/>
          <p:nvPr/>
        </p:nvSpPr>
        <p:spPr>
          <a:xfrm>
            <a:off x="1032544" y="3892721"/>
            <a:ext cx="2160000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Flug auswählen.</a:t>
            </a:r>
            <a:endParaRPr kumimoji="0" lang="de-DE" sz="20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id="{8F56A4BC-559C-4214-AB2C-9DB149569ECD}"/>
              </a:ext>
            </a:extLst>
          </p:cNvPr>
          <p:cNvSpPr txBox="1"/>
          <p:nvPr/>
        </p:nvSpPr>
        <p:spPr>
          <a:xfrm>
            <a:off x="4677104" y="3072679"/>
            <a:ext cx="686085" cy="74443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80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02</a:t>
            </a:r>
            <a:endParaRPr kumimoji="0" lang="de-DE" sz="48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58EE36-6330-4C4E-9F66-7CC69C68A635}"/>
              </a:ext>
            </a:extLst>
          </p:cNvPr>
          <p:cNvSpPr txBox="1"/>
          <p:nvPr/>
        </p:nvSpPr>
        <p:spPr>
          <a:xfrm>
            <a:off x="4679634" y="3892721"/>
            <a:ext cx="2160000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de-DE" sz="2000">
                <a:latin typeface="Helvetica Neue Moyen" charset="0"/>
                <a:cs typeface="Helvetica Neue Moyen" charset="0"/>
              </a:rPr>
              <a:t>Umwandeln</a:t>
            </a:r>
            <a:r>
              <a:rPr kumimoji="0" lang="de-DE" sz="200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.</a:t>
            </a:r>
            <a:endParaRPr kumimoji="0" lang="de-DE" sz="20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1A5D24D2-53AC-4264-BAB8-FA0EE679CA3C}"/>
              </a:ext>
            </a:extLst>
          </p:cNvPr>
          <p:cNvSpPr txBox="1"/>
          <p:nvPr/>
        </p:nvSpPr>
        <p:spPr>
          <a:xfrm>
            <a:off x="8324194" y="3072679"/>
            <a:ext cx="686085" cy="74443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80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03</a:t>
            </a:r>
            <a:endParaRPr kumimoji="0" lang="de-DE" sz="48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BCDED3D3-D742-469B-B430-A91731D8F6B0}"/>
              </a:ext>
            </a:extLst>
          </p:cNvPr>
          <p:cNvSpPr txBox="1"/>
          <p:nvPr/>
        </p:nvSpPr>
        <p:spPr>
          <a:xfrm>
            <a:off x="8326724" y="3892721"/>
            <a:ext cx="2160000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de-DE" sz="2000">
                <a:solidFill>
                  <a:schemeClr val="bg1"/>
                </a:solidFill>
                <a:latin typeface="Helvetica Neue Moyen" charset="0"/>
                <a:cs typeface="Helvetica Neue Moyen" charset="0"/>
              </a:rPr>
              <a:t>Hochladen.</a:t>
            </a:r>
            <a:endParaRPr kumimoji="0" lang="de-DE" sz="20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 Neue Moyen" charset="0"/>
              <a:cs typeface="Helvetica Neue Moyen" charset="0"/>
            </a:endParaRPr>
          </a:p>
        </p:txBody>
      </p:sp>
      <p:sp>
        <p:nvSpPr>
          <p:cNvPr id="29" name="TextBox 16">
            <a:extLst>
              <a:ext uri="{FF2B5EF4-FFF2-40B4-BE49-F238E27FC236}">
                <a16:creationId xmlns:a16="http://schemas.microsoft.com/office/drawing/2014/main" id="{3E0802A1-47FC-436C-90CD-4FE61408ED32}"/>
              </a:ext>
            </a:extLst>
          </p:cNvPr>
          <p:cNvSpPr txBox="1"/>
          <p:nvPr/>
        </p:nvSpPr>
        <p:spPr>
          <a:xfrm>
            <a:off x="8324194" y="4388946"/>
            <a:ext cx="2785241" cy="7954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50000"/>
              </a:lnSpc>
              <a:defRPr/>
            </a:pPr>
            <a:r>
              <a:rPr lang="de-DE" dirty="0">
                <a:solidFill>
                  <a:schemeClr val="bg1"/>
                </a:solidFill>
                <a:latin typeface="Helvetica Neue Normal" charset="0"/>
                <a:cs typeface="Helvetica Neue Normal" charset="0"/>
              </a:rPr>
              <a:t>Der Nutzer lädt das umgewandelte Log in die Datenbank. Dieses wird dem vorher ausgewählten Flug zugeordnet.</a:t>
            </a:r>
          </a:p>
        </p:txBody>
      </p:sp>
    </p:spTree>
    <p:extLst>
      <p:ext uri="{BB962C8B-B14F-4D97-AF65-F5344CB8AC3E}">
        <p14:creationId xmlns:p14="http://schemas.microsoft.com/office/powerpoint/2010/main" val="2142489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0B8FBCF4-BDBC-448C-A558-279261B7D4D8}"/>
              </a:ext>
            </a:extLst>
          </p:cNvPr>
          <p:cNvGrpSpPr/>
          <p:nvPr/>
        </p:nvGrpSpPr>
        <p:grpSpPr>
          <a:xfrm>
            <a:off x="7042876" y="4600420"/>
            <a:ext cx="1822518" cy="1706236"/>
            <a:chOff x="7042876" y="4600420"/>
            <a:chExt cx="1822518" cy="170623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BE43DF1-FF74-4ECD-8046-263F9ABB24CB}"/>
                </a:ext>
              </a:extLst>
            </p:cNvPr>
            <p:cNvSpPr/>
            <p:nvPr/>
          </p:nvSpPr>
          <p:spPr>
            <a:xfrm>
              <a:off x="7042876" y="4600420"/>
              <a:ext cx="1706238" cy="1706236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AEAEA"/>
              </a:solidFill>
            </a:ln>
            <a:effectLst>
              <a:outerShdw blurRad="571500" dist="38100" dir="5400000" sx="105000" sy="105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Fin" charset="0"/>
                <a:ea typeface="+mn-ea"/>
                <a:cs typeface="+mn-cs"/>
              </a:endParaRPr>
            </a:p>
          </p:txBody>
        </p: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87FD6B94-3036-49FB-9906-571E2A36E88C}"/>
                </a:ext>
              </a:extLst>
            </p:cNvPr>
            <p:cNvSpPr/>
            <p:nvPr/>
          </p:nvSpPr>
          <p:spPr>
            <a:xfrm>
              <a:off x="7042876" y="4600420"/>
              <a:ext cx="1706238" cy="1706236"/>
            </a:xfrm>
            <a:prstGeom prst="arc">
              <a:avLst>
                <a:gd name="adj1" fmla="val 16200000"/>
                <a:gd name="adj2" fmla="val 1981560"/>
              </a:avLst>
            </a:prstGeom>
            <a:ln w="508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8E8F98-786E-47F3-8CDB-5B2420E8C55B}"/>
                </a:ext>
              </a:extLst>
            </p:cNvPr>
            <p:cNvSpPr txBox="1"/>
            <p:nvPr/>
          </p:nvSpPr>
          <p:spPr>
            <a:xfrm>
              <a:off x="7410161" y="5353213"/>
              <a:ext cx="1455233" cy="486287"/>
            </a:xfrm>
            <a:prstGeom prst="rect">
              <a:avLst/>
            </a:prstGeom>
            <a:noFill/>
            <a:effectLst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Helvetica Neue Moyen" charset="0"/>
                  <a:ea typeface="+mn-ea"/>
                  <a:cs typeface="Helvetica Neue Moyen" charset="0"/>
                </a:rPr>
                <a:t>85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270BDB-54CC-435A-9347-9048DC0867DF}"/>
                </a:ext>
              </a:extLst>
            </p:cNvPr>
            <p:cNvSpPr txBox="1"/>
            <p:nvPr/>
          </p:nvSpPr>
          <p:spPr>
            <a:xfrm>
              <a:off x="7432463" y="5738890"/>
              <a:ext cx="736070" cy="241476"/>
            </a:xfrm>
            <a:prstGeom prst="rect">
              <a:avLst/>
            </a:prstGeom>
            <a:noFill/>
            <a:effectLst/>
          </p:spPr>
          <p:txBody>
            <a:bodyPr wrap="square" lIns="0" tIns="0" rIns="9144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Helvetica Neue Normal" charset="0"/>
                  <a:ea typeface="+mn-ea"/>
                  <a:cs typeface="Helvetica Neue Normal" charset="0"/>
                </a:rPr>
                <a:t>MB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A4027D6-BEF3-478B-872A-BD21E8064CB3}"/>
                </a:ext>
              </a:extLst>
            </p:cNvPr>
            <p:cNvSpPr txBox="1"/>
            <p:nvPr/>
          </p:nvSpPr>
          <p:spPr>
            <a:xfrm>
              <a:off x="7432463" y="5042954"/>
              <a:ext cx="736070" cy="241476"/>
            </a:xfrm>
            <a:prstGeom prst="rect">
              <a:avLst/>
            </a:prstGeom>
            <a:noFill/>
            <a:effectLst/>
          </p:spPr>
          <p:txBody>
            <a:bodyPr wrap="square" lIns="0" tIns="0" rIns="9144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>
                  <a:solidFill>
                    <a:srgbClr val="F44336"/>
                  </a:solidFill>
                  <a:latin typeface="Helvetica Neue Normal" charset="0"/>
                  <a:cs typeface="Helvetica Neue Normal" charset="0"/>
                </a:rPr>
                <a:t>Files</a:t>
              </a:r>
              <a:endParaRPr kumimoji="0" lang="en-US" sz="1200" u="none" strike="noStrike" kern="1200" cap="none" spc="0" normalizeH="0" baseline="0" noProof="0">
                <a:ln>
                  <a:noFill/>
                </a:ln>
                <a:solidFill>
                  <a:srgbClr val="F44336"/>
                </a:solidFill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DC440BE-5BD1-4F7A-AE8D-5916F50E5BC0}"/>
              </a:ext>
            </a:extLst>
          </p:cNvPr>
          <p:cNvGrpSpPr/>
          <p:nvPr/>
        </p:nvGrpSpPr>
        <p:grpSpPr>
          <a:xfrm>
            <a:off x="6900648" y="953063"/>
            <a:ext cx="2857640" cy="2857636"/>
            <a:chOff x="6900648" y="953063"/>
            <a:chExt cx="2857640" cy="285763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E215353-4F3A-45CC-AD0A-2BF583ED5C38}"/>
                </a:ext>
              </a:extLst>
            </p:cNvPr>
            <p:cNvSpPr/>
            <p:nvPr/>
          </p:nvSpPr>
          <p:spPr>
            <a:xfrm>
              <a:off x="6900649" y="953064"/>
              <a:ext cx="2857638" cy="2857634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AEAEA"/>
              </a:solidFill>
            </a:ln>
            <a:effectLst>
              <a:outerShdw blurRad="571500" dist="38100" dir="5400000" sx="105000" sy="105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Fin" charset="0"/>
                <a:ea typeface="+mn-ea"/>
                <a:cs typeface="+mn-cs"/>
              </a:endParaRPr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16DA8777-5080-4EA4-9551-0715767E34BD}"/>
                </a:ext>
              </a:extLst>
            </p:cNvPr>
            <p:cNvSpPr/>
            <p:nvPr/>
          </p:nvSpPr>
          <p:spPr>
            <a:xfrm>
              <a:off x="6900648" y="953063"/>
              <a:ext cx="2857640" cy="2857636"/>
            </a:xfrm>
            <a:prstGeom prst="arc">
              <a:avLst>
                <a:gd name="adj1" fmla="val 16200000"/>
                <a:gd name="adj2" fmla="val 11652536"/>
              </a:avLst>
            </a:prstGeom>
            <a:ln w="508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2E9D34-F3AB-4DB9-964E-6845F9639B31}"/>
                </a:ext>
              </a:extLst>
            </p:cNvPr>
            <p:cNvSpPr txBox="1"/>
            <p:nvPr/>
          </p:nvSpPr>
          <p:spPr>
            <a:xfrm>
              <a:off x="7662836" y="2281556"/>
              <a:ext cx="1455233" cy="486287"/>
            </a:xfrm>
            <a:prstGeom prst="rect">
              <a:avLst/>
            </a:prstGeom>
            <a:noFill/>
            <a:effectLst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Helvetica Neue Moyen" charset="0"/>
                  <a:ea typeface="+mn-ea"/>
                  <a:cs typeface="Helvetica Neue Moyen" charset="0"/>
                </a:rPr>
                <a:t>1000+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FBAEFF-D51B-4D55-B69B-389562913225}"/>
                </a:ext>
              </a:extLst>
            </p:cNvPr>
            <p:cNvSpPr txBox="1"/>
            <p:nvPr/>
          </p:nvSpPr>
          <p:spPr>
            <a:xfrm>
              <a:off x="7685138" y="2667233"/>
              <a:ext cx="736070" cy="241476"/>
            </a:xfrm>
            <a:prstGeom prst="rect">
              <a:avLst/>
            </a:prstGeom>
            <a:noFill/>
            <a:effectLst/>
          </p:spPr>
          <p:txBody>
            <a:bodyPr wrap="square" lIns="0" tIns="0" rIns="9144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Helvetica Neue Normal" charset="0"/>
                <a:ea typeface="+mn-ea"/>
                <a:cs typeface="Helvetica Neue Normal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8363B8-6D89-4A88-B63F-54B967C6785B}"/>
                </a:ext>
              </a:extLst>
            </p:cNvPr>
            <p:cNvSpPr txBox="1"/>
            <p:nvPr/>
          </p:nvSpPr>
          <p:spPr>
            <a:xfrm>
              <a:off x="7685138" y="1971297"/>
              <a:ext cx="736070" cy="241476"/>
            </a:xfrm>
            <a:prstGeom prst="rect">
              <a:avLst/>
            </a:prstGeom>
            <a:noFill/>
            <a:effectLst/>
          </p:spPr>
          <p:txBody>
            <a:bodyPr wrap="square" lIns="0" tIns="0" rIns="9144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Helvetica Neue Normal" charset="0"/>
                  <a:ea typeface="+mn-ea"/>
                  <a:cs typeface="Helvetica Neue Normal" charset="0"/>
                </a:rPr>
                <a:t>Commits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8BFF743-D8C1-4B22-A6E7-F169C27A2160}"/>
              </a:ext>
            </a:extLst>
          </p:cNvPr>
          <p:cNvGrpSpPr/>
          <p:nvPr/>
        </p:nvGrpSpPr>
        <p:grpSpPr>
          <a:xfrm>
            <a:off x="8896150" y="3556276"/>
            <a:ext cx="2051362" cy="2051360"/>
            <a:chOff x="8896150" y="3556276"/>
            <a:chExt cx="2051362" cy="205136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7EEB8FC-CFB7-4D91-9A5C-1C4D4B54E608}"/>
                </a:ext>
              </a:extLst>
            </p:cNvPr>
            <p:cNvSpPr/>
            <p:nvPr/>
          </p:nvSpPr>
          <p:spPr>
            <a:xfrm>
              <a:off x="8896151" y="3556277"/>
              <a:ext cx="2051360" cy="2051358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AEAEA"/>
              </a:solidFill>
            </a:ln>
            <a:effectLst>
              <a:outerShdw blurRad="571500" dist="38100" dir="5400000" sx="105000" sy="105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Fin" charset="0"/>
                <a:ea typeface="+mn-ea"/>
                <a:cs typeface="+mn-cs"/>
              </a:endParaRPr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AE3C3FAE-D8C8-4397-857A-6D61E7AF4431}"/>
                </a:ext>
              </a:extLst>
            </p:cNvPr>
            <p:cNvSpPr/>
            <p:nvPr/>
          </p:nvSpPr>
          <p:spPr>
            <a:xfrm>
              <a:off x="8896150" y="3556276"/>
              <a:ext cx="2051362" cy="2051360"/>
            </a:xfrm>
            <a:prstGeom prst="arc">
              <a:avLst>
                <a:gd name="adj1" fmla="val 16200000"/>
                <a:gd name="adj2" fmla="val 8491402"/>
              </a:avLst>
            </a:prstGeom>
            <a:ln w="508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Helvetica Neue Normal" charset="0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36DE8F-D285-48D1-97C7-33348B1F2315}"/>
                </a:ext>
              </a:extLst>
            </p:cNvPr>
            <p:cNvSpPr txBox="1"/>
            <p:nvPr/>
          </p:nvSpPr>
          <p:spPr>
            <a:xfrm>
              <a:off x="9420662" y="4451067"/>
              <a:ext cx="1089020" cy="486287"/>
            </a:xfrm>
            <a:prstGeom prst="rect">
              <a:avLst/>
            </a:prstGeom>
            <a:noFill/>
            <a:effectLst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Helvetica Neue Moyen" charset="0"/>
                  <a:ea typeface="+mn-ea"/>
                  <a:cs typeface="Helvetica Neue Moyen" charset="0"/>
                </a:rPr>
                <a:t>238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211D0FB-1AE8-454D-AF81-554612BDAA18}"/>
                </a:ext>
              </a:extLst>
            </p:cNvPr>
            <p:cNvSpPr txBox="1"/>
            <p:nvPr/>
          </p:nvSpPr>
          <p:spPr>
            <a:xfrm>
              <a:off x="9420662" y="4798404"/>
              <a:ext cx="743372" cy="241476"/>
            </a:xfrm>
            <a:prstGeom prst="rect">
              <a:avLst/>
            </a:prstGeom>
            <a:noFill/>
            <a:effectLst/>
          </p:spPr>
          <p:txBody>
            <a:bodyPr wrap="square" lIns="0" tIns="0" rIns="9144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Helvetica Neue Normal" charset="0"/>
                  <a:ea typeface="+mn-ea"/>
                  <a:cs typeface="Helvetica Neue Normal" charset="0"/>
                </a:rPr>
                <a:t>erledigt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89FB975-574E-4804-A14B-7AD859596E77}"/>
                </a:ext>
              </a:extLst>
            </p:cNvPr>
            <p:cNvSpPr txBox="1"/>
            <p:nvPr/>
          </p:nvSpPr>
          <p:spPr>
            <a:xfrm>
              <a:off x="9420662" y="4122940"/>
              <a:ext cx="550836" cy="241476"/>
            </a:xfrm>
            <a:prstGeom prst="rect">
              <a:avLst/>
            </a:prstGeom>
            <a:noFill/>
            <a:effectLst/>
          </p:spPr>
          <p:txBody>
            <a:bodyPr wrap="square" lIns="0" tIns="0" rIns="9144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u="none" strike="noStrike" kern="1200" cap="none" spc="0" normalizeH="0" baseline="0" noProof="0">
                  <a:ln>
                    <a:noFill/>
                  </a:ln>
                  <a:solidFill>
                    <a:srgbClr val="F44336"/>
                  </a:solidFill>
                  <a:effectLst/>
                  <a:uLnTx/>
                  <a:uFillTx/>
                  <a:latin typeface="Helvetica Neue Normal" charset="0"/>
                  <a:ea typeface="+mn-ea"/>
                  <a:cs typeface="Helvetica Neue Normal" charset="0"/>
                </a:rPr>
                <a:t>Issues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0E285B7-2406-4ACA-AD7D-D10FEFA8AF81}"/>
              </a:ext>
            </a:extLst>
          </p:cNvPr>
          <p:cNvSpPr txBox="1"/>
          <p:nvPr/>
        </p:nvSpPr>
        <p:spPr>
          <a:xfrm>
            <a:off x="1343025" y="2192603"/>
            <a:ext cx="4076700" cy="10379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u="none" strike="noStrike" kern="1200" cap="none" spc="0" normalizeH="0" baseline="0">
                <a:ln>
                  <a:noFill/>
                </a:ln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Das Projekt in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u="none" strike="noStrike" kern="1200" cap="none" spc="0" normalizeH="0" baseline="0">
                <a:ln>
                  <a:noFill/>
                </a:ln>
                <a:solidFill>
                  <a:srgbClr val="036289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Zahlen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3306D5-CC54-42CC-BA3E-2E1567A8AE4E}"/>
              </a:ext>
            </a:extLst>
          </p:cNvPr>
          <p:cNvSpPr txBox="1"/>
          <p:nvPr/>
        </p:nvSpPr>
        <p:spPr>
          <a:xfrm>
            <a:off x="1343025" y="1955749"/>
            <a:ext cx="1809750" cy="19992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u="none" strike="noStrike" kern="1200" cap="none" spc="10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Normal" charset="0"/>
              </a:rPr>
              <a:t>#Data</a:t>
            </a:r>
          </a:p>
        </p:txBody>
      </p:sp>
    </p:spTree>
    <p:extLst>
      <p:ext uri="{BB962C8B-B14F-4D97-AF65-F5344CB8AC3E}">
        <p14:creationId xmlns:p14="http://schemas.microsoft.com/office/powerpoint/2010/main" val="1913273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6DB697A-87F8-46CD-B791-911B7AACBA55}"/>
              </a:ext>
            </a:extLst>
          </p:cNvPr>
          <p:cNvSpPr txBox="1"/>
          <p:nvPr/>
        </p:nvSpPr>
        <p:spPr>
          <a:xfrm>
            <a:off x="1919288" y="1513703"/>
            <a:ext cx="3116538" cy="31021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de-DE" sz="2000">
                <a:solidFill>
                  <a:srgbClr val="036289"/>
                </a:solidFill>
                <a:latin typeface="Helvetica Neue Moyen" charset="0"/>
                <a:cs typeface="Helvetica Neue Moyen" charset="0"/>
              </a:rPr>
              <a:t>GUI-Grundlagen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6A2F7E-B11E-41F8-BE30-1565995A9D3C}"/>
              </a:ext>
            </a:extLst>
          </p:cNvPr>
          <p:cNvSpPr txBox="1"/>
          <p:nvPr/>
        </p:nvSpPr>
        <p:spPr>
          <a:xfrm>
            <a:off x="1919287" y="2394247"/>
            <a:ext cx="3116537" cy="31021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de-DE" sz="2000">
                <a:latin typeface="Helvetica Neue Moyen" charset="0"/>
                <a:cs typeface="Helvetica Neue Moyen" charset="0"/>
              </a:rPr>
              <a:t>Loginseite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38F31B-E637-4091-BEBF-EF5A66263863}"/>
              </a:ext>
            </a:extLst>
          </p:cNvPr>
          <p:cNvSpPr txBox="1"/>
          <p:nvPr/>
        </p:nvSpPr>
        <p:spPr>
          <a:xfrm>
            <a:off x="1919287" y="4155335"/>
            <a:ext cx="3116537" cy="31021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de-DE" sz="2000">
                <a:latin typeface="Helvetica Neue Moyen" charset="0"/>
                <a:cs typeface="Helvetica Neue Moyen" charset="0"/>
              </a:rPr>
              <a:t>Dashboard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02A90E-AC2B-46CB-859B-DD743BAA7F85}"/>
              </a:ext>
            </a:extLst>
          </p:cNvPr>
          <p:cNvSpPr txBox="1"/>
          <p:nvPr/>
        </p:nvSpPr>
        <p:spPr>
          <a:xfrm>
            <a:off x="1919287" y="5035880"/>
            <a:ext cx="3116537" cy="31021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de-DE" sz="2000">
                <a:latin typeface="Helvetica Neue Moyen" charset="0"/>
                <a:cs typeface="Helvetica Neue Moyen" charset="0"/>
              </a:rPr>
              <a:t>Detailseiten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5779FE-0787-4D21-9F00-E3ECA5F4996E}"/>
              </a:ext>
            </a:extLst>
          </p:cNvPr>
          <p:cNvSpPr txBox="1"/>
          <p:nvPr/>
        </p:nvSpPr>
        <p:spPr>
          <a:xfrm>
            <a:off x="1919287" y="3274791"/>
            <a:ext cx="3116537" cy="31021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de-DE" sz="2000">
                <a:latin typeface="Helvetica Neue Moyen" charset="0"/>
                <a:cs typeface="Helvetica Neue Moyen" charset="0"/>
              </a:rPr>
              <a:t>Aufbau der App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07661603-0029-418A-9D51-61814FB56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0250" y="1530697"/>
            <a:ext cx="300458" cy="3004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DCC9A1-14C6-4B89-81B2-F63059101779}"/>
              </a:ext>
            </a:extLst>
          </p:cNvPr>
          <p:cNvSpPr txBox="1"/>
          <p:nvPr/>
        </p:nvSpPr>
        <p:spPr>
          <a:xfrm>
            <a:off x="1919288" y="1831155"/>
            <a:ext cx="3116537" cy="18325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100">
                <a:solidFill>
                  <a:schemeClr val="bg2">
                    <a:lumMod val="90000"/>
                  </a:schemeClr>
                </a:solidFill>
                <a:latin typeface="Helvetica Neue Normal" charset="0"/>
                <a:cs typeface="Helvetica Neue Normal" charset="0"/>
              </a:rPr>
              <a:t>Grundlagen und Merkmale.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97E3AD-F541-4BE6-AF17-4626C3984FE0}"/>
              </a:ext>
            </a:extLst>
          </p:cNvPr>
          <p:cNvSpPr txBox="1"/>
          <p:nvPr/>
        </p:nvSpPr>
        <p:spPr>
          <a:xfrm>
            <a:off x="1919288" y="2705363"/>
            <a:ext cx="3116537" cy="18325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100">
                <a:solidFill>
                  <a:schemeClr val="bg2">
                    <a:lumMod val="90000"/>
                  </a:schemeClr>
                </a:solidFill>
                <a:latin typeface="Helvetica Neue Normal" charset="0"/>
                <a:cs typeface="Helvetica Neue Normal" charset="0"/>
              </a:rPr>
              <a:t>Sein Konto eröffnen.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C85DD0-93F9-4756-A159-4A3F7FC4A66B}"/>
              </a:ext>
            </a:extLst>
          </p:cNvPr>
          <p:cNvSpPr txBox="1"/>
          <p:nvPr/>
        </p:nvSpPr>
        <p:spPr>
          <a:xfrm>
            <a:off x="1919288" y="3597782"/>
            <a:ext cx="3116537" cy="18325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100">
                <a:solidFill>
                  <a:schemeClr val="bg2">
                    <a:lumMod val="90000"/>
                  </a:schemeClr>
                </a:solidFill>
                <a:latin typeface="Helvetica Neue Normal" charset="0"/>
                <a:cs typeface="Helvetica Neue Normal" charset="0"/>
              </a:rPr>
              <a:t>Fragmente und Activitys.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B9FF6C-99DE-4946-BA0F-B54591D4ACC3}"/>
              </a:ext>
            </a:extLst>
          </p:cNvPr>
          <p:cNvSpPr txBox="1"/>
          <p:nvPr/>
        </p:nvSpPr>
        <p:spPr>
          <a:xfrm>
            <a:off x="1919288" y="4471990"/>
            <a:ext cx="3116537" cy="18325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100">
                <a:solidFill>
                  <a:schemeClr val="bg2">
                    <a:lumMod val="90000"/>
                  </a:schemeClr>
                </a:solidFill>
                <a:latin typeface="Helvetica Neue Normal" charset="0"/>
                <a:cs typeface="Helvetica Neue Normal" charset="0"/>
              </a:rPr>
              <a:t>Die Übersicht bekommen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5709A8-5458-4FA9-8706-A2E2554076B1}"/>
              </a:ext>
            </a:extLst>
          </p:cNvPr>
          <p:cNvSpPr txBox="1"/>
          <p:nvPr/>
        </p:nvSpPr>
        <p:spPr>
          <a:xfrm>
            <a:off x="1919288" y="5366004"/>
            <a:ext cx="3116537" cy="3863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100">
                <a:solidFill>
                  <a:schemeClr val="bg2">
                    <a:lumMod val="90000"/>
                  </a:schemeClr>
                </a:solidFill>
                <a:latin typeface="Helvetica Neue Normal" charset="0"/>
                <a:cs typeface="Helvetica Neue Normal" charset="0"/>
              </a:rPr>
              <a:t>Seinen Drohnenflug verwalten.</a:t>
            </a:r>
          </a:p>
          <a:p>
            <a:pPr>
              <a:lnSpc>
                <a:spcPct val="120000"/>
              </a:lnSpc>
            </a:pPr>
            <a:endParaRPr lang="de-DE" sz="1100">
              <a:solidFill>
                <a:schemeClr val="bg2">
                  <a:lumMod val="90000"/>
                </a:schemeClr>
              </a:solidFill>
              <a:latin typeface="Helvetica Neue Normal" charset="0"/>
              <a:cs typeface="Helvetica Neue Norm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426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628CB6B-7683-40C6-BE19-B91EF66EA24D}"/>
              </a:ext>
            </a:extLst>
          </p:cNvPr>
          <p:cNvSpPr/>
          <p:nvPr/>
        </p:nvSpPr>
        <p:spPr>
          <a:xfrm>
            <a:off x="0" y="0"/>
            <a:ext cx="37307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1212B4-EC84-44B4-96F1-23D5AB219F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76"/>
          <a:stretch/>
        </p:blipFill>
        <p:spPr>
          <a:xfrm>
            <a:off x="911701" y="720436"/>
            <a:ext cx="4387662" cy="6137564"/>
          </a:xfrm>
          <a:prstGeom prst="rect">
            <a:avLst/>
          </a:prstGeom>
          <a:effectLst>
            <a:outerShdw blurRad="444500" dist="127000" dir="5400000" algn="t" rotWithShape="0">
              <a:prstClr val="black">
                <a:alpha val="3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95A0EE-4FDC-4677-9585-E9700256200D}"/>
              </a:ext>
            </a:extLst>
          </p:cNvPr>
          <p:cNvSpPr txBox="1"/>
          <p:nvPr/>
        </p:nvSpPr>
        <p:spPr>
          <a:xfrm>
            <a:off x="6686549" y="1964651"/>
            <a:ext cx="3752492" cy="149579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5400" u="none" strike="noStrike" kern="1200" cap="none" spc="0" normalizeH="0" baseline="0">
                <a:ln>
                  <a:noFill/>
                </a:ln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GUI-Grundlagen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134092-D87F-4417-830B-E1CD99A9B54B}"/>
              </a:ext>
            </a:extLst>
          </p:cNvPr>
          <p:cNvSpPr txBox="1"/>
          <p:nvPr/>
        </p:nvSpPr>
        <p:spPr>
          <a:xfrm>
            <a:off x="6686549" y="3819785"/>
            <a:ext cx="3752492" cy="79553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50000"/>
              </a:lnSpc>
              <a:defRPr/>
            </a:pPr>
            <a:r>
              <a:rPr lang="de-DE" dirty="0">
                <a:latin typeface="Helvetica Neue Normal" charset="0"/>
                <a:cs typeface="Helvetica Neue Normal" charset="0"/>
              </a:rPr>
              <a:t>Die </a:t>
            </a:r>
            <a:r>
              <a:rPr lang="de-DE" dirty="0" err="1">
                <a:latin typeface="Helvetica Neue Normal" charset="0"/>
                <a:cs typeface="Helvetica Neue Normal" charset="0"/>
              </a:rPr>
              <a:t>HSDronelog</a:t>
            </a:r>
            <a:r>
              <a:rPr lang="de-DE" dirty="0">
                <a:latin typeface="Helvetica Neue Normal" charset="0"/>
                <a:cs typeface="Helvetica Neue Normal" charset="0"/>
              </a:rPr>
              <a:t> GUI ist auf die Benutzung mit Tablets ausgerichtet aber auch mit kleineren Bildschirmen benutzbar.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939A27-ECAF-4056-B224-64613BA05D76}"/>
              </a:ext>
            </a:extLst>
          </p:cNvPr>
          <p:cNvSpPr txBox="1"/>
          <p:nvPr/>
        </p:nvSpPr>
        <p:spPr>
          <a:xfrm>
            <a:off x="6686549" y="1719021"/>
            <a:ext cx="1809750" cy="19992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u="none" strike="noStrike" kern="1200" cap="none" spc="10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Normal" charset="0"/>
              </a:rPr>
              <a:t>#Design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59C04ABC-8313-D144-B488-7EE57EC24F8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t="15579" b="15579"/>
          <a:stretch>
            <a:fillRect/>
          </a:stretch>
        </p:blipFill>
        <p:spPr>
          <a:xfrm>
            <a:off x="1173600" y="1532890"/>
            <a:ext cx="3867150" cy="5325110"/>
          </a:xfrm>
        </p:spPr>
      </p:pic>
    </p:spTree>
    <p:extLst>
      <p:ext uri="{BB962C8B-B14F-4D97-AF65-F5344CB8AC3E}">
        <p14:creationId xmlns:p14="http://schemas.microsoft.com/office/powerpoint/2010/main" val="45096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D5DA5E9-7438-4C1D-8A34-0F075881A0A0}"/>
              </a:ext>
            </a:extLst>
          </p:cNvPr>
          <p:cNvSpPr txBox="1"/>
          <p:nvPr/>
        </p:nvSpPr>
        <p:spPr>
          <a:xfrm>
            <a:off x="1343025" y="4584700"/>
            <a:ext cx="298705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2400">
                <a:latin typeface="Helvetica Neue Moyen" charset="0"/>
                <a:cs typeface="Helvetica Neue Moyen" charset="0"/>
              </a:rPr>
              <a:t>Blau.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01D0EE-D375-41CB-9C4C-2F12255EB842}"/>
              </a:ext>
            </a:extLst>
          </p:cNvPr>
          <p:cNvSpPr txBox="1"/>
          <p:nvPr/>
        </p:nvSpPr>
        <p:spPr>
          <a:xfrm>
            <a:off x="4568186" y="4584700"/>
            <a:ext cx="298705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2400">
                <a:solidFill>
                  <a:schemeClr val="accent1"/>
                </a:solidFill>
                <a:latin typeface="Helvetica Neue Moyen" charset="0"/>
                <a:cs typeface="Helvetica Neue Moyen" charset="0"/>
              </a:rPr>
              <a:t>Low Poly.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6596BC-E429-43ED-A5B3-111FE5852C7C}"/>
              </a:ext>
            </a:extLst>
          </p:cNvPr>
          <p:cNvSpPr txBox="1"/>
          <p:nvPr/>
        </p:nvSpPr>
        <p:spPr>
          <a:xfrm>
            <a:off x="7793346" y="4584700"/>
            <a:ext cx="298705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2400">
                <a:latin typeface="Helvetica Neue Moyen" charset="0"/>
                <a:cs typeface="Helvetica Neue Moyen" charset="0"/>
              </a:rPr>
              <a:t>Android.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21B9F1-08DB-4173-8974-E4B7CCBC4175}"/>
              </a:ext>
            </a:extLst>
          </p:cNvPr>
          <p:cNvSpPr txBox="1"/>
          <p:nvPr/>
        </p:nvSpPr>
        <p:spPr>
          <a:xfrm>
            <a:off x="1343025" y="5143527"/>
            <a:ext cx="2987055" cy="5184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de-DE">
                <a:latin typeface="Helvetica Neue Normal" charset="0"/>
                <a:cs typeface="Helvetica Neue Normal" charset="0"/>
              </a:rPr>
              <a:t>Die Applikation setzt auf blau und angrenzende Farben.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6F022-2219-4F2F-A496-61893129AD07}"/>
              </a:ext>
            </a:extLst>
          </p:cNvPr>
          <p:cNvSpPr txBox="1"/>
          <p:nvPr/>
        </p:nvSpPr>
        <p:spPr>
          <a:xfrm>
            <a:off x="4568186" y="5143527"/>
            <a:ext cx="2987055" cy="79553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de-DE">
                <a:latin typeface="Helvetica Neue Normal" charset="0"/>
                <a:cs typeface="Helvetica Neue Normal" charset="0"/>
              </a:rPr>
              <a:t>Ein Farbverlauf, umgesetzt in Low Poly, wird als schlichtes Hintergrundbild eingesetzt. 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102C8E-C17F-4881-BA10-34D58C8C4927}"/>
              </a:ext>
            </a:extLst>
          </p:cNvPr>
          <p:cNvSpPr txBox="1"/>
          <p:nvPr/>
        </p:nvSpPr>
        <p:spPr>
          <a:xfrm>
            <a:off x="7793346" y="5143527"/>
            <a:ext cx="2479675" cy="7954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de-DE" dirty="0">
                <a:latin typeface="Helvetica Neue Normal" charset="0"/>
                <a:cs typeface="Helvetica Neue Normal" charset="0"/>
              </a:rPr>
              <a:t>Durch die Umsetzung nach Google Richtlinien fügt sich die App passend in Android ein.</a:t>
            </a:r>
          </a:p>
        </p:txBody>
      </p:sp>
      <p:pic>
        <p:nvPicPr>
          <p:cNvPr id="7" name="Picture Placeholder 6" descr="A close up of an umbrella&#10;&#10;Description automatically generated">
            <a:extLst>
              <a:ext uri="{FF2B5EF4-FFF2-40B4-BE49-F238E27FC236}">
                <a16:creationId xmlns:a16="http://schemas.microsoft.com/office/drawing/2014/main" id="{237965D3-5CA8-4541-AA9D-E79613F4544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15700" b="15700"/>
          <a:stretch>
            <a:fillRect/>
          </a:stretch>
        </p:blipFill>
        <p:spPr/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26462CC-EF3A-0547-AAEE-40377F1D12DD}"/>
              </a:ext>
            </a:extLst>
          </p:cNvPr>
          <p:cNvSpPr/>
          <p:nvPr/>
        </p:nvSpPr>
        <p:spPr>
          <a:xfrm>
            <a:off x="1343025" y="800869"/>
            <a:ext cx="2987055" cy="3641271"/>
          </a:xfrm>
          <a:prstGeom prst="rect">
            <a:avLst/>
          </a:prstGeom>
          <a:solidFill>
            <a:srgbClr val="036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5" name="Picture Placeholder 54" descr="A close up of a phone&#10;&#10;Description automatically generated">
            <a:extLst>
              <a:ext uri="{FF2B5EF4-FFF2-40B4-BE49-F238E27FC236}">
                <a16:creationId xmlns:a16="http://schemas.microsoft.com/office/drawing/2014/main" id="{250DB763-7352-1A42-AD0E-29702095CCC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8043" r="8043"/>
          <a:stretch>
            <a:fillRect/>
          </a:stretch>
        </p:blipFill>
        <p:spPr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29365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6DB697A-87F8-46CD-B791-911B7AACBA55}"/>
              </a:ext>
            </a:extLst>
          </p:cNvPr>
          <p:cNvSpPr txBox="1"/>
          <p:nvPr/>
        </p:nvSpPr>
        <p:spPr>
          <a:xfrm>
            <a:off x="1919288" y="1513703"/>
            <a:ext cx="3116538" cy="31021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de-DE" sz="2000">
                <a:latin typeface="Helvetica Neue Moyen" charset="0"/>
                <a:cs typeface="Helvetica Neue Moyen" charset="0"/>
              </a:rPr>
              <a:t>GUI-Grundlagen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6A2F7E-B11E-41F8-BE30-1565995A9D3C}"/>
              </a:ext>
            </a:extLst>
          </p:cNvPr>
          <p:cNvSpPr txBox="1"/>
          <p:nvPr/>
        </p:nvSpPr>
        <p:spPr>
          <a:xfrm>
            <a:off x="1919287" y="2394247"/>
            <a:ext cx="3116537" cy="31021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de-DE" sz="2000">
                <a:solidFill>
                  <a:srgbClr val="036289"/>
                </a:solidFill>
                <a:latin typeface="Helvetica Neue Moyen" charset="0"/>
                <a:cs typeface="Helvetica Neue Moyen" charset="0"/>
              </a:rPr>
              <a:t>Loginseite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38F31B-E637-4091-BEBF-EF5A66263863}"/>
              </a:ext>
            </a:extLst>
          </p:cNvPr>
          <p:cNvSpPr txBox="1"/>
          <p:nvPr/>
        </p:nvSpPr>
        <p:spPr>
          <a:xfrm>
            <a:off x="1919287" y="4155335"/>
            <a:ext cx="3116537" cy="31021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de-DE" sz="2000">
                <a:latin typeface="Helvetica Neue Moyen" charset="0"/>
                <a:cs typeface="Helvetica Neue Moyen" charset="0"/>
              </a:rPr>
              <a:t>Dashboard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02A90E-AC2B-46CB-859B-DD743BAA7F85}"/>
              </a:ext>
            </a:extLst>
          </p:cNvPr>
          <p:cNvSpPr txBox="1"/>
          <p:nvPr/>
        </p:nvSpPr>
        <p:spPr>
          <a:xfrm>
            <a:off x="1919287" y="5035880"/>
            <a:ext cx="3116537" cy="31021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de-DE" sz="2000">
                <a:latin typeface="Helvetica Neue Moyen" charset="0"/>
                <a:cs typeface="Helvetica Neue Moyen" charset="0"/>
              </a:rPr>
              <a:t>Detailseiten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5779FE-0787-4D21-9F00-E3ECA5F4996E}"/>
              </a:ext>
            </a:extLst>
          </p:cNvPr>
          <p:cNvSpPr txBox="1"/>
          <p:nvPr/>
        </p:nvSpPr>
        <p:spPr>
          <a:xfrm>
            <a:off x="1919287" y="3274791"/>
            <a:ext cx="3116537" cy="31021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de-DE" sz="2000">
                <a:latin typeface="Helvetica Neue Moyen" charset="0"/>
                <a:cs typeface="Helvetica Neue Moyen" charset="0"/>
              </a:rPr>
              <a:t>Aufbau der App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07661603-0029-418A-9D51-61814FB56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4494" y="2404002"/>
            <a:ext cx="300458" cy="3004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DCC9A1-14C6-4B89-81B2-F63059101779}"/>
              </a:ext>
            </a:extLst>
          </p:cNvPr>
          <p:cNvSpPr txBox="1"/>
          <p:nvPr/>
        </p:nvSpPr>
        <p:spPr>
          <a:xfrm>
            <a:off x="1919288" y="1831155"/>
            <a:ext cx="3116537" cy="18325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100">
                <a:solidFill>
                  <a:schemeClr val="bg2">
                    <a:lumMod val="90000"/>
                  </a:schemeClr>
                </a:solidFill>
                <a:latin typeface="Helvetica Neue Normal" charset="0"/>
                <a:cs typeface="Helvetica Neue Normal" charset="0"/>
              </a:rPr>
              <a:t>Grundlagen und Merkmale.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97E3AD-F541-4BE6-AF17-4626C3984FE0}"/>
              </a:ext>
            </a:extLst>
          </p:cNvPr>
          <p:cNvSpPr txBox="1"/>
          <p:nvPr/>
        </p:nvSpPr>
        <p:spPr>
          <a:xfrm>
            <a:off x="1919288" y="2705363"/>
            <a:ext cx="3116537" cy="18325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100">
                <a:solidFill>
                  <a:schemeClr val="bg2">
                    <a:lumMod val="90000"/>
                  </a:schemeClr>
                </a:solidFill>
                <a:latin typeface="Helvetica Neue Normal" charset="0"/>
                <a:cs typeface="Helvetica Neue Normal" charset="0"/>
              </a:rPr>
              <a:t>Sein Konto eröffnen.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C85DD0-93F9-4756-A159-4A3F7FC4A66B}"/>
              </a:ext>
            </a:extLst>
          </p:cNvPr>
          <p:cNvSpPr txBox="1"/>
          <p:nvPr/>
        </p:nvSpPr>
        <p:spPr>
          <a:xfrm>
            <a:off x="1919288" y="3597782"/>
            <a:ext cx="3116537" cy="18325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100">
                <a:solidFill>
                  <a:schemeClr val="bg2">
                    <a:lumMod val="90000"/>
                  </a:schemeClr>
                </a:solidFill>
                <a:latin typeface="Helvetica Neue Normal" charset="0"/>
                <a:cs typeface="Helvetica Neue Normal" charset="0"/>
              </a:rPr>
              <a:t>Fragmente und Activitys.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B9FF6C-99DE-4946-BA0F-B54591D4ACC3}"/>
              </a:ext>
            </a:extLst>
          </p:cNvPr>
          <p:cNvSpPr txBox="1"/>
          <p:nvPr/>
        </p:nvSpPr>
        <p:spPr>
          <a:xfrm>
            <a:off x="1919288" y="4471990"/>
            <a:ext cx="3116537" cy="18325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100">
                <a:solidFill>
                  <a:schemeClr val="bg2">
                    <a:lumMod val="90000"/>
                  </a:schemeClr>
                </a:solidFill>
                <a:latin typeface="Helvetica Neue Normal" charset="0"/>
                <a:cs typeface="Helvetica Neue Normal" charset="0"/>
              </a:rPr>
              <a:t>Die Übersicht bekommen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5709A8-5458-4FA9-8706-A2E2554076B1}"/>
              </a:ext>
            </a:extLst>
          </p:cNvPr>
          <p:cNvSpPr txBox="1"/>
          <p:nvPr/>
        </p:nvSpPr>
        <p:spPr>
          <a:xfrm>
            <a:off x="1919288" y="5366004"/>
            <a:ext cx="3116537" cy="3863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100">
                <a:solidFill>
                  <a:schemeClr val="bg2">
                    <a:lumMod val="90000"/>
                  </a:schemeClr>
                </a:solidFill>
                <a:latin typeface="Helvetica Neue Normal" charset="0"/>
                <a:cs typeface="Helvetica Neue Normal" charset="0"/>
              </a:rPr>
              <a:t>Seinen Drohnenflug verwalten.</a:t>
            </a:r>
          </a:p>
          <a:p>
            <a:pPr>
              <a:lnSpc>
                <a:spcPct val="120000"/>
              </a:lnSpc>
            </a:pPr>
            <a:endParaRPr lang="de-DE" sz="1100">
              <a:solidFill>
                <a:schemeClr val="bg2">
                  <a:lumMod val="90000"/>
                </a:schemeClr>
              </a:solidFill>
              <a:latin typeface="Helvetica Neue Normal" charset="0"/>
              <a:cs typeface="Helvetica Neue Norm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489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5B5000-4CCE-4BA7-A9C3-BACF50FDD7FE}"/>
              </a:ext>
            </a:extLst>
          </p:cNvPr>
          <p:cNvSpPr/>
          <p:nvPr/>
        </p:nvSpPr>
        <p:spPr>
          <a:xfrm>
            <a:off x="0" y="0"/>
            <a:ext cx="37307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4964E9-0F6B-4825-BEF2-2BF7DFBEA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814" y="518161"/>
            <a:ext cx="2652098" cy="5821678"/>
          </a:xfrm>
          <a:prstGeom prst="rect">
            <a:avLst/>
          </a:prstGeom>
          <a:effectLst>
            <a:outerShdw blurRad="444500" dist="127000" dir="5400000" algn="t" rotWithShape="0">
              <a:prstClr val="black">
                <a:alpha val="3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6C2A98-DA24-4604-A70C-2B0AFE5F53B4}"/>
              </a:ext>
            </a:extLst>
          </p:cNvPr>
          <p:cNvSpPr txBox="1"/>
          <p:nvPr/>
        </p:nvSpPr>
        <p:spPr>
          <a:xfrm>
            <a:off x="6686549" y="1964651"/>
            <a:ext cx="3500437" cy="7478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5400" u="none" strike="noStrike" kern="1200" cap="none" spc="0" normalizeH="0" baseline="0">
                <a:ln>
                  <a:noFill/>
                </a:ln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Anmelden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11C5FA-83B5-4A90-8FE6-55B8A88BD765}"/>
              </a:ext>
            </a:extLst>
          </p:cNvPr>
          <p:cNvSpPr txBox="1"/>
          <p:nvPr/>
        </p:nvSpPr>
        <p:spPr>
          <a:xfrm>
            <a:off x="6686549" y="3819785"/>
            <a:ext cx="3752492" cy="134953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50000"/>
              </a:lnSpc>
              <a:defRPr/>
            </a:pPr>
            <a:r>
              <a:rPr lang="de-DE" dirty="0">
                <a:latin typeface="Helvetica Neue Normal" charset="0"/>
                <a:cs typeface="Helvetica Neue Normal" charset="0"/>
              </a:rPr>
              <a:t>Von der Anmeldeseite aus ist sowohl das Einloggen, Registrieren und Ändern von grundsätzlichen Einstellungen möglich. Sollte der Nutzer das Passwort vergessen haben, kann er hier auch ein neues anfordern.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291976-11A4-4FDD-8611-B804AAADCFA2}"/>
              </a:ext>
            </a:extLst>
          </p:cNvPr>
          <p:cNvSpPr txBox="1"/>
          <p:nvPr/>
        </p:nvSpPr>
        <p:spPr>
          <a:xfrm>
            <a:off x="6686549" y="1719021"/>
            <a:ext cx="1809750" cy="19992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u="none" strike="noStrike" kern="1200" cap="none" spc="10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Normal" charset="0"/>
              </a:rPr>
              <a:t>#Login</a:t>
            </a:r>
          </a:p>
        </p:txBody>
      </p:sp>
      <p:pic>
        <p:nvPicPr>
          <p:cNvPr id="13" name="Picture Placeholder 12" descr="A picture containing businesscard&#10;&#10;Description automatically generated">
            <a:extLst>
              <a:ext uri="{FF2B5EF4-FFF2-40B4-BE49-F238E27FC236}">
                <a16:creationId xmlns:a16="http://schemas.microsoft.com/office/drawing/2014/main" id="{75AAB55E-EC45-484E-883E-11491BB249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5937" r="59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78287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063556-7B95-466F-929C-3811BDDCF54A}"/>
              </a:ext>
            </a:extLst>
          </p:cNvPr>
          <p:cNvSpPr txBox="1"/>
          <p:nvPr/>
        </p:nvSpPr>
        <p:spPr>
          <a:xfrm>
            <a:off x="1919288" y="2683938"/>
            <a:ext cx="4076700" cy="103797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de-DE" sz="3200">
                <a:latin typeface="Helvetica Neue Moyen" charset="0"/>
                <a:cs typeface="Helvetica Neue Moyen" charset="0"/>
              </a:rPr>
              <a:t>Registrierung eines Nutzers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47E102-CE02-4BE9-9C76-BD55F7D527E4}"/>
              </a:ext>
            </a:extLst>
          </p:cNvPr>
          <p:cNvSpPr txBox="1"/>
          <p:nvPr/>
        </p:nvSpPr>
        <p:spPr>
          <a:xfrm>
            <a:off x="1919288" y="3968456"/>
            <a:ext cx="4076700" cy="7954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de-DE" dirty="0">
                <a:latin typeface="Helvetica Neue Normal" charset="0"/>
                <a:cs typeface="Helvetica Neue Normal" charset="0"/>
              </a:rPr>
              <a:t>Ein Nutzer kann sich durch die Angabe einiger Informationen in Textfelder, die mit einem Hinweis versehen sind, selbständig anmelden.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A9C59-46FF-4992-8078-F8DD8674AAC7}"/>
              </a:ext>
            </a:extLst>
          </p:cNvPr>
          <p:cNvSpPr txBox="1"/>
          <p:nvPr/>
        </p:nvSpPr>
        <p:spPr>
          <a:xfrm>
            <a:off x="1919288" y="2294696"/>
            <a:ext cx="1809750" cy="19992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spc="100">
                <a:solidFill>
                  <a:schemeClr val="accent1"/>
                </a:solidFill>
                <a:latin typeface="Helvetica Neue Moyen" charset="0"/>
                <a:cs typeface="Helvetica Neue Normal" charset="0"/>
              </a:rPr>
              <a:t>#Register</a:t>
            </a:r>
          </a:p>
        </p:txBody>
      </p:sp>
      <p:pic>
        <p:nvPicPr>
          <p:cNvPr id="13" name="Picture Placeholder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0B39C6-3A76-8B46-ACD5-AFF11EEE81C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333" b="73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7297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1D1D1D"/>
      </a:dk1>
      <a:lt1>
        <a:srgbClr val="FFFFFF"/>
      </a:lt1>
      <a:dk2>
        <a:srgbClr val="111111"/>
      </a:dk2>
      <a:lt2>
        <a:srgbClr val="F8F8F8"/>
      </a:lt2>
      <a:accent1>
        <a:srgbClr val="006A92"/>
      </a:accent1>
      <a:accent2>
        <a:srgbClr val="9C27B0"/>
      </a:accent2>
      <a:accent3>
        <a:srgbClr val="3F51B5"/>
      </a:accent3>
      <a:accent4>
        <a:srgbClr val="03A9F4"/>
      </a:accent4>
      <a:accent5>
        <a:srgbClr val="009688"/>
      </a:accent5>
      <a:accent6>
        <a:srgbClr val="8BC34A"/>
      </a:accent6>
      <a:hlink>
        <a:srgbClr val="F44336"/>
      </a:hlink>
      <a:folHlink>
        <a:srgbClr val="3F51B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567</Words>
  <Application>Microsoft Macintosh PowerPoint</Application>
  <PresentationFormat>Breitbild</PresentationFormat>
  <Paragraphs>166</Paragraphs>
  <Slides>27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Helvetica Neue Fin</vt:lpstr>
      <vt:lpstr>Helvetica Neue Moyen</vt:lpstr>
      <vt:lpstr>Helvetica Neue Normal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Henrik K.</dc:creator>
  <cp:lastModifiedBy>Henrik K.</cp:lastModifiedBy>
  <cp:revision>73</cp:revision>
  <dcterms:created xsi:type="dcterms:W3CDTF">2019-03-24T13:28:32Z</dcterms:created>
  <dcterms:modified xsi:type="dcterms:W3CDTF">2019-04-09T19:57:12Z</dcterms:modified>
</cp:coreProperties>
</file>